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5" r:id="rId3"/>
    <p:sldId id="257" r:id="rId4"/>
    <p:sldId id="268" r:id="rId5"/>
    <p:sldId id="263" r:id="rId6"/>
    <p:sldId id="262" r:id="rId7"/>
    <p:sldId id="264" r:id="rId8"/>
    <p:sldId id="258" r:id="rId9"/>
    <p:sldId id="260" r:id="rId10"/>
    <p:sldId id="266" r:id="rId11"/>
    <p:sldId id="267" r:id="rId12"/>
    <p:sldId id="259" r:id="rId13"/>
  </p:sldIdLst>
  <p:sldSz cx="9144000" cy="6858000" type="screen4x3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3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5075" cy="500392"/>
          </a:xfrm>
          <a:prstGeom prst="rect">
            <a:avLst/>
          </a:prstGeom>
        </p:spPr>
        <p:txBody>
          <a:bodyPr vert="horz" lIns="89557" tIns="44779" rIns="89557" bIns="447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549" y="1"/>
            <a:ext cx="2985075" cy="500392"/>
          </a:xfrm>
          <a:prstGeom prst="rect">
            <a:avLst/>
          </a:prstGeom>
        </p:spPr>
        <p:txBody>
          <a:bodyPr vert="horz" lIns="89557" tIns="44779" rIns="89557" bIns="44779" rtlCol="0"/>
          <a:lstStyle>
            <a:lvl1pPr algn="r">
              <a:defRPr sz="1200"/>
            </a:lvl1pPr>
          </a:lstStyle>
          <a:p>
            <a:fld id="{E4685FDB-796D-46CE-A220-E08E6C4C36D1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516770"/>
            <a:ext cx="2985075" cy="500392"/>
          </a:xfrm>
          <a:prstGeom prst="rect">
            <a:avLst/>
          </a:prstGeom>
        </p:spPr>
        <p:txBody>
          <a:bodyPr vert="horz" lIns="89557" tIns="44779" rIns="89557" bIns="447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549" y="9516770"/>
            <a:ext cx="2985075" cy="500392"/>
          </a:xfrm>
          <a:prstGeom prst="rect">
            <a:avLst/>
          </a:prstGeom>
        </p:spPr>
        <p:txBody>
          <a:bodyPr vert="horz" lIns="89557" tIns="44779" rIns="89557" bIns="44779" rtlCol="0" anchor="b"/>
          <a:lstStyle>
            <a:lvl1pPr algn="r">
              <a:defRPr sz="1200"/>
            </a:lvl1pPr>
          </a:lstStyle>
          <a:p>
            <a:fld id="{A75758DE-8371-4C3B-B80E-E0F718404C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465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84871" cy="500936"/>
          </a:xfrm>
          <a:prstGeom prst="rect">
            <a:avLst/>
          </a:prstGeom>
        </p:spPr>
        <p:txBody>
          <a:bodyPr vert="horz" lIns="97008" tIns="48505" rIns="97008" bIns="4850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9" y="3"/>
            <a:ext cx="2984871" cy="500936"/>
          </a:xfrm>
          <a:prstGeom prst="rect">
            <a:avLst/>
          </a:prstGeom>
        </p:spPr>
        <p:txBody>
          <a:bodyPr vert="horz" lIns="97008" tIns="48505" rIns="97008" bIns="48505" rtlCol="0"/>
          <a:lstStyle>
            <a:lvl1pPr algn="r">
              <a:defRPr sz="1300"/>
            </a:lvl1pPr>
          </a:lstStyle>
          <a:p>
            <a:fld id="{FC0E3170-23DC-42B5-AA75-F84B61AEA206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2475"/>
            <a:ext cx="50053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008" tIns="48505" rIns="97008" bIns="4850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7008" tIns="48505" rIns="97008" bIns="4850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6042"/>
            <a:ext cx="2984871" cy="500936"/>
          </a:xfrm>
          <a:prstGeom prst="rect">
            <a:avLst/>
          </a:prstGeom>
        </p:spPr>
        <p:txBody>
          <a:bodyPr vert="horz" lIns="97008" tIns="48505" rIns="97008" bIns="4850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9" y="9516042"/>
            <a:ext cx="2984871" cy="500936"/>
          </a:xfrm>
          <a:prstGeom prst="rect">
            <a:avLst/>
          </a:prstGeom>
        </p:spPr>
        <p:txBody>
          <a:bodyPr vert="horz" lIns="97008" tIns="48505" rIns="97008" bIns="48505" rtlCol="0" anchor="b"/>
          <a:lstStyle>
            <a:lvl1pPr algn="r">
              <a:defRPr sz="1300"/>
            </a:lvl1pPr>
          </a:lstStyle>
          <a:p>
            <a:fld id="{00379DCB-EF4A-41A2-9BF0-CD79656182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190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02736EB-CFAF-40E6-BB18-87BAE84C5E2F}" type="datetime1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D1F643C-4354-4520-BE10-52E9E58BE9B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正方形/長方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rgbClr val="00B05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正方形/長方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rgbClr val="00B05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4A70-200F-47FD-B5D9-ADC0F9E244DD}" type="datetime1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643C-4354-4520-BE10-52E9E58BE9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116C-9FAA-48D7-89E1-64159F7C38AE}" type="datetime1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643C-4354-4520-BE10-52E9E58BE9B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4BF8-666C-438A-AA95-1182C2B77127}" type="datetime1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643C-4354-4520-BE10-52E9E58BE9B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7A70AC2-BFC4-4D2B-BF5E-C49CC022742A}" type="datetime1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D1F643C-4354-4520-BE10-52E9E58BE9B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75CE-8985-4170-AFF4-7EA13F373A4D}" type="datetime1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643C-4354-4520-BE10-52E9E58BE9B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8764F-7F78-4197-8E37-A81CAED5D20E}" type="datetime1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643C-4354-4520-BE10-52E9E58BE9B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7717-1DCB-4E70-91F2-C922FFD6AEA5}" type="datetime1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643C-4354-4520-BE10-52E9E58BE9B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7E8E-78CA-43CC-AFB2-0BAF4FDB1B28}" type="datetime1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643C-4354-4520-BE10-52E9E58BE9B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6C44-4161-4311-88FC-EBC0E4BBC361}" type="datetime1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643C-4354-4520-BE10-52E9E58BE9B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ja-JP" altLang="en-US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DC4A-5ADB-4A56-B835-9AF5DCD34C08}" type="datetime1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643C-4354-4520-BE10-52E9E58BE9B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  <a:p>
            <a:pPr lvl="1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2 </a:t>
            </a:r>
            <a:r>
              <a:rPr kumimoji="0" lang="ja-JP" altLang="en-US"/>
              <a:t>レベル</a:t>
            </a:r>
          </a:p>
          <a:p>
            <a:pPr lvl="2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3 </a:t>
            </a:r>
            <a:r>
              <a:rPr kumimoji="0" lang="ja-JP" altLang="en-US"/>
              <a:t>レベル</a:t>
            </a:r>
          </a:p>
          <a:p>
            <a:pPr lvl="3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4 </a:t>
            </a:r>
            <a:r>
              <a:rPr kumimoji="0" lang="ja-JP" altLang="en-US"/>
              <a:t>レベル</a:t>
            </a:r>
          </a:p>
          <a:p>
            <a:pPr lvl="4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5 </a:t>
            </a:r>
            <a:r>
              <a:rPr kumimoji="0" lang="ja-JP" altLang="en-US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fld id="{FACECDA1-C75D-4057-B00E-313C5B4FA1FD}" type="datetime1">
              <a:rPr kumimoji="1" lang="ja-JP" altLang="en-US" smtClean="0"/>
              <a:pPr/>
              <a:t>2025/4/2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fld id="{AD1F643C-4354-4520-BE10-52E9E58BE9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02804" y="3645024"/>
            <a:ext cx="6858000" cy="2295500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HGP明朝E" pitchFamily="18" charset="-128"/>
                <a:ea typeface="HGP明朝E" pitchFamily="18" charset="-128"/>
              </a:rPr>
              <a:t>名古屋市立大学経済学部同窓会</a:t>
            </a:r>
            <a:br>
              <a:rPr lang="en-US" altLang="zh-CN" sz="2400" dirty="0">
                <a:latin typeface="HGP明朝E" pitchFamily="18" charset="-128"/>
                <a:ea typeface="HGP明朝E" pitchFamily="18" charset="-128"/>
              </a:rPr>
            </a:br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>　</a:t>
            </a:r>
            <a:r>
              <a:rPr lang="zh-CN" altLang="en-US" sz="4000" dirty="0">
                <a:solidFill>
                  <a:srgbClr val="0070C0"/>
                </a:solidFill>
                <a:latin typeface="HGP明朝E" pitchFamily="18" charset="-128"/>
                <a:ea typeface="HGP明朝E" pitchFamily="18" charset="-128"/>
              </a:rPr>
              <a:t>瑞 山 会</a:t>
            </a:r>
            <a:endParaRPr kumimoji="1" lang="ja-JP" altLang="en-US" sz="4000" dirty="0">
              <a:solidFill>
                <a:srgbClr val="0070C0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19200" y="4941168"/>
            <a:ext cx="7025208" cy="752822"/>
          </a:xfrm>
        </p:spPr>
        <p:txBody>
          <a:bodyPr anchor="ctr">
            <a:normAutofit fontScale="55000" lnSpcReduction="20000"/>
          </a:bodyPr>
          <a:lstStyle/>
          <a:p>
            <a:endParaRPr kumimoji="1" lang="en-US" altLang="ja-JP" dirty="0"/>
          </a:p>
          <a:p>
            <a:r>
              <a:rPr kumimoji="1" lang="ja-JP" altLang="en-US" sz="4000" dirty="0">
                <a:solidFill>
                  <a:schemeClr val="tx1"/>
                </a:solidFill>
              </a:rPr>
              <a:t>令和７年度 経済学部新入生 オリエンテーション　</a:t>
            </a:r>
          </a:p>
        </p:txBody>
      </p:sp>
      <p:pic>
        <p:nvPicPr>
          <p:cNvPr id="1026" name="Picture 2" descr="祝の文字のイラスト | 高品質の無料イラスト素材集のイラサポフリー">
            <a:extLst>
              <a:ext uri="{FF2B5EF4-FFF2-40B4-BE49-F238E27FC236}">
                <a16:creationId xmlns:a16="http://schemas.microsoft.com/office/drawing/2014/main" id="{2D73A3D8-13B0-C2B5-355A-A839EDDA0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09" y="917476"/>
            <a:ext cx="1728192" cy="153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328E3DB-BD0A-858E-EAB6-BBF7E6342193}"/>
              </a:ext>
            </a:extLst>
          </p:cNvPr>
          <p:cNvSpPr txBox="1"/>
          <p:nvPr/>
        </p:nvSpPr>
        <p:spPr>
          <a:xfrm>
            <a:off x="2440879" y="1392999"/>
            <a:ext cx="5719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99CC"/>
                </a:solidFill>
              </a:rPr>
              <a:t>ご入学おめでとうございます。</a:t>
            </a:r>
          </a:p>
        </p:txBody>
      </p:sp>
    </p:spTree>
    <p:extLst>
      <p:ext uri="{BB962C8B-B14F-4D97-AF65-F5344CB8AC3E}">
        <p14:creationId xmlns:p14="http://schemas.microsoft.com/office/powerpoint/2010/main" val="628871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0070C0"/>
                </a:solidFill>
              </a:rPr>
              <a:t>瑞山会を共に育てよう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643C-4354-4520-BE10-52E9E58BE9B3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"/>
          </p:nvPr>
        </p:nvSpPr>
        <p:spPr>
          <a:xfrm>
            <a:off x="395536" y="1219200"/>
            <a:ext cx="8147248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000" dirty="0">
                <a:solidFill>
                  <a:srgbClr val="FF0000"/>
                </a:solidFill>
              </a:rPr>
              <a:t>卒業時に会員情報を登録しましょう。</a:t>
            </a:r>
            <a:endParaRPr kumimoji="1" lang="en-US" altLang="ja-JP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sz="3000" dirty="0"/>
              <a:t>　</a:t>
            </a:r>
            <a:r>
              <a:rPr kumimoji="1" lang="ja-JP" altLang="en-US" sz="3000" dirty="0"/>
              <a:t>〇連絡先　　住所　電話　メールアドレス</a:t>
            </a:r>
            <a:endParaRPr kumimoji="1" lang="en-US" altLang="ja-JP" sz="3000" dirty="0"/>
          </a:p>
          <a:p>
            <a:pPr marL="0" indent="0">
              <a:buNone/>
            </a:pPr>
            <a:r>
              <a:rPr lang="ja-JP" altLang="en-US" sz="3000" dirty="0"/>
              <a:t>　〇就職先</a:t>
            </a:r>
            <a:endParaRPr lang="en-US" altLang="ja-JP" sz="3000" dirty="0"/>
          </a:p>
          <a:p>
            <a:pPr marL="0" indent="0">
              <a:buNone/>
            </a:pPr>
            <a:r>
              <a:rPr kumimoji="1" lang="ja-JP" altLang="en-US" sz="3000" dirty="0"/>
              <a:t>　〇進学先</a:t>
            </a:r>
            <a:endParaRPr kumimoji="1" lang="en-US" altLang="ja-JP" sz="3000" dirty="0"/>
          </a:p>
          <a:p>
            <a:pPr marL="0" indent="0">
              <a:buNone/>
            </a:pPr>
            <a:r>
              <a:rPr lang="ja-JP" altLang="en-US" sz="3000" dirty="0"/>
              <a:t>　〇ゼミ名</a:t>
            </a:r>
            <a:r>
              <a:rPr kumimoji="1" lang="ja-JP" altLang="en-US" sz="3000" dirty="0"/>
              <a:t>　　　　　　　　　　を届けよう。</a:t>
            </a:r>
            <a:endParaRPr kumimoji="1" lang="en-US" altLang="ja-JP" sz="3000" dirty="0"/>
          </a:p>
          <a:p>
            <a:pPr marL="0" indent="0">
              <a:buNone/>
            </a:pPr>
            <a:r>
              <a:rPr kumimoji="1" lang="ja-JP" altLang="en-US" dirty="0"/>
              <a:t>　　　　　　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1518085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E3D4B40-3A37-45F8-B35B-071908AE7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643C-4354-4520-BE10-52E9E58BE9B3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0E2B9519-C6CC-4BDB-9A96-21EED399F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88" y="332656"/>
            <a:ext cx="8229600" cy="780746"/>
          </a:xfrm>
        </p:spPr>
        <p:txBody>
          <a:bodyPr vert="horz" lIns="91440" tIns="45720" rIns="91440" bIns="45720" anchor="b" anchorCtr="0">
            <a:normAutofit fontScale="90000"/>
          </a:bodyPr>
          <a:lstStyle/>
          <a:p>
            <a:br>
              <a:rPr lang="ja-JP" altLang="en-US" dirty="0"/>
            </a:br>
            <a:r>
              <a:rPr lang="zh-CN" altLang="en-US" sz="3100" b="1">
                <a:solidFill>
                  <a:srgbClr val="0070C0"/>
                </a:solidFill>
                <a:latin typeface="メイリオ"/>
                <a:ea typeface="メイリオ"/>
              </a:rPr>
              <a:t>瑞山会　</a:t>
            </a:r>
            <a:r>
              <a:rPr lang="en-US" altLang="zh-CN" sz="3100" b="1" dirty="0">
                <a:solidFill>
                  <a:srgbClr val="0070C0"/>
                </a:solidFill>
                <a:latin typeface="メイリオ"/>
                <a:ea typeface="メイリオ"/>
              </a:rPr>
              <a:t>20</a:t>
            </a:r>
            <a:r>
              <a:rPr lang="en-US" altLang="ja-JP" sz="3100" b="1" dirty="0">
                <a:solidFill>
                  <a:srgbClr val="0070C0"/>
                </a:solidFill>
                <a:latin typeface="メイリオ"/>
                <a:ea typeface="メイリオ"/>
              </a:rPr>
              <a:t>23</a:t>
            </a:r>
            <a:r>
              <a:rPr lang="zh-CN" altLang="en-US" sz="3100" b="1">
                <a:solidFill>
                  <a:srgbClr val="0070C0"/>
                </a:solidFill>
                <a:latin typeface="メイリオ"/>
                <a:ea typeface="メイリオ"/>
              </a:rPr>
              <a:t>年</a:t>
            </a:r>
            <a:r>
              <a:rPr lang="en-US" altLang="zh-CN" sz="3100" b="1" dirty="0">
                <a:solidFill>
                  <a:srgbClr val="0070C0"/>
                </a:solidFill>
                <a:latin typeface="メイリオ"/>
                <a:ea typeface="メイリオ"/>
              </a:rPr>
              <a:t>4</a:t>
            </a:r>
            <a:r>
              <a:rPr lang="ja-JP" altLang="en-US" sz="3100" b="1">
                <a:solidFill>
                  <a:srgbClr val="0070C0"/>
                </a:solidFill>
                <a:latin typeface="メイリオ"/>
                <a:ea typeface="メイリオ"/>
              </a:rPr>
              <a:t>月</a:t>
            </a:r>
            <a:r>
              <a:rPr lang="zh-CN" altLang="en-US" sz="3100" b="1">
                <a:solidFill>
                  <a:srgbClr val="0070C0"/>
                </a:solidFill>
                <a:latin typeface="メイリオ"/>
                <a:ea typeface="メイリオ"/>
              </a:rPr>
              <a:t>時点会員数　</a:t>
            </a:r>
            <a:r>
              <a:rPr lang="en-US" altLang="zh-CN" sz="3100" b="1" dirty="0">
                <a:solidFill>
                  <a:srgbClr val="0070C0"/>
                </a:solidFill>
                <a:latin typeface="メイリオ"/>
                <a:ea typeface="メイリオ"/>
              </a:rPr>
              <a:t>11,</a:t>
            </a:r>
            <a:r>
              <a:rPr lang="en-US" altLang="ja-JP" sz="3100" b="1" dirty="0">
                <a:solidFill>
                  <a:srgbClr val="0070C0"/>
                </a:solidFill>
                <a:latin typeface="メイリオ"/>
                <a:ea typeface="メイリオ"/>
              </a:rPr>
              <a:t>201</a:t>
            </a:r>
            <a:r>
              <a:rPr lang="ja-JP" altLang="en-US" sz="3100" b="1">
                <a:solidFill>
                  <a:srgbClr val="0070C0"/>
                </a:solidFill>
                <a:latin typeface="メイリオ"/>
                <a:ea typeface="メイリオ"/>
              </a:rPr>
              <a:t>名</a:t>
            </a:r>
            <a:endParaRPr kumimoji="1" lang="ja-JP" altLang="en-US" sz="1600"/>
          </a:p>
        </p:txBody>
      </p:sp>
      <p:sp>
        <p:nvSpPr>
          <p:cNvPr id="6" name="コンテンツ プレースホルダー 3">
            <a:extLst>
              <a:ext uri="{FF2B5EF4-FFF2-40B4-BE49-F238E27FC236}">
                <a16:creationId xmlns:a16="http://schemas.microsoft.com/office/drawing/2014/main" id="{6F30BA6F-7E8B-4B3C-8BFE-63B723FB8EF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6070" y="1484334"/>
            <a:ext cx="7336330" cy="4743549"/>
          </a:xfrm>
        </p:spPr>
        <p:txBody>
          <a:bodyPr vert="horz" lIns="91440" tIns="45720" rIns="91440" bIns="45720" anchor="t">
            <a:normAutofit fontScale="70000" lnSpcReduction="20000"/>
          </a:bodyPr>
          <a:lstStyle/>
          <a:p>
            <a:pPr marL="0" indent="0">
              <a:buNone/>
            </a:pPr>
            <a:r>
              <a:rPr lang="zh-CN" altLang="en-US" sz="4000" dirty="0">
                <a:solidFill>
                  <a:srgbClr val="FF0000"/>
                </a:solidFill>
              </a:rPr>
              <a:t>各</a:t>
            </a:r>
            <a:r>
              <a:rPr lang="ja-JP" altLang="en-US" sz="4000" dirty="0">
                <a:solidFill>
                  <a:srgbClr val="FF0000"/>
                </a:solidFill>
              </a:rPr>
              <a:t>学部</a:t>
            </a:r>
            <a:r>
              <a:rPr lang="zh-CN" altLang="en-US" sz="4000" dirty="0">
                <a:solidFill>
                  <a:srgbClr val="FF0000"/>
                </a:solidFill>
              </a:rPr>
              <a:t>同窓会会員数</a:t>
            </a:r>
            <a:endParaRPr lang="en-US" altLang="zh-CN" sz="4000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ja-JP" altLang="en-US" dirty="0">
                <a:latin typeface="メイリオ"/>
                <a:ea typeface="メイリオ"/>
              </a:rPr>
              <a:t>　</a:t>
            </a:r>
            <a:r>
              <a:rPr lang="ja-JP" altLang="en-US" sz="2400" dirty="0">
                <a:latin typeface="メイリオ"/>
                <a:ea typeface="メイリオ"/>
              </a:rPr>
              <a:t>＊以下は</a:t>
            </a:r>
            <a:r>
              <a:rPr lang="en-US" altLang="ja-JP" sz="2400" dirty="0">
                <a:latin typeface="メイリオ"/>
                <a:ea typeface="メイリオ"/>
              </a:rPr>
              <a:t>2023</a:t>
            </a:r>
            <a:r>
              <a:rPr lang="ja-JP" altLang="en-US" sz="2400" dirty="0">
                <a:latin typeface="メイリオ"/>
                <a:ea typeface="メイリオ"/>
              </a:rPr>
              <a:t>年4月大学事務局が各同窓会に問合せ、集計した数字</a:t>
            </a:r>
            <a:br>
              <a:rPr lang="en-US" altLang="ja-JP" sz="2400" dirty="0">
                <a:latin typeface="メイリオ"/>
                <a:ea typeface="メイリオ"/>
              </a:rPr>
            </a:br>
            <a:r>
              <a:rPr lang="ja-JP" altLang="en-US" sz="2000" dirty="0">
                <a:latin typeface="メイリオ"/>
                <a:ea typeface="メイリオ"/>
              </a:rPr>
              <a:t>（</a:t>
            </a:r>
            <a:r>
              <a:rPr lang="ja-JP" altLang="en-US" sz="2000" u="sng" dirty="0">
                <a:latin typeface="メイリオ"/>
                <a:ea typeface="メイリオ"/>
              </a:rPr>
              <a:t>単位　</a:t>
            </a:r>
            <a:r>
              <a:rPr lang="ja-JP" altLang="en-US" sz="2300" u="sng" dirty="0">
                <a:latin typeface="メイリオ"/>
                <a:ea typeface="メイリオ"/>
              </a:rPr>
              <a:t>名）</a:t>
            </a:r>
            <a:endParaRPr lang="ja-JP" altLang="en-US" sz="2300" u="sng" dirty="0"/>
          </a:p>
          <a:p>
            <a:endParaRPr lang="ja-JP" altLang="en-US" dirty="0">
              <a:latin typeface="メイリオ"/>
              <a:ea typeface="メイリオ"/>
            </a:endParaRPr>
          </a:p>
          <a:p>
            <a:pPr marL="0" indent="0">
              <a:buNone/>
              <a:tabLst>
                <a:tab pos="3600000" algn="r"/>
                <a:tab pos="46800000" algn="r"/>
                <a:tab pos="49680000" algn="r"/>
              </a:tabLst>
            </a:pPr>
            <a:r>
              <a:rPr lang="ja-JP" altLang="en-US" dirty="0">
                <a:latin typeface="メイリオ"/>
                <a:ea typeface="メイリオ"/>
              </a:rPr>
              <a:t>医学部同窓会（瑞友会</a:t>
            </a:r>
            <a:r>
              <a:rPr lang="en-US" altLang="ja-JP" dirty="0">
                <a:latin typeface="メイリオ"/>
                <a:ea typeface="メイリオ"/>
              </a:rPr>
              <a:t>)		4,835</a:t>
            </a:r>
            <a:endParaRPr lang="en-US" altLang="ja-JP" dirty="0"/>
          </a:p>
          <a:p>
            <a:pPr marL="0" indent="0">
              <a:buNone/>
              <a:tabLst>
                <a:tab pos="3600000" algn="r"/>
                <a:tab pos="46800000" algn="r"/>
                <a:tab pos="49680000" algn="r"/>
              </a:tabLst>
            </a:pPr>
            <a:r>
              <a:rPr lang="ja-JP" altLang="en-US" dirty="0">
                <a:latin typeface="メイリオ"/>
                <a:ea typeface="メイリオ"/>
              </a:rPr>
              <a:t>薬学部同同会（薬友会</a:t>
            </a:r>
            <a:r>
              <a:rPr lang="en-US" altLang="ja-JP" dirty="0">
                <a:latin typeface="メイリオ"/>
                <a:ea typeface="メイリオ"/>
              </a:rPr>
              <a:t>)		7,957</a:t>
            </a:r>
            <a:endParaRPr lang="en-US" altLang="ja-JP" dirty="0"/>
          </a:p>
          <a:p>
            <a:pPr marL="0" indent="0">
              <a:buNone/>
              <a:tabLst>
                <a:tab pos="3600000" algn="r"/>
                <a:tab pos="46800000" algn="r"/>
                <a:tab pos="49680000" algn="r"/>
              </a:tabLst>
            </a:pPr>
            <a:r>
              <a:rPr lang="zh-CN" altLang="en-US" dirty="0">
                <a:solidFill>
                  <a:srgbClr val="0070C0"/>
                </a:solidFill>
                <a:latin typeface="メイリオ"/>
                <a:ea typeface="メイリオ"/>
              </a:rPr>
              <a:t>経済学部</a:t>
            </a:r>
            <a:r>
              <a:rPr lang="ja-JP" altLang="en-US" dirty="0">
                <a:solidFill>
                  <a:srgbClr val="0070C0"/>
                </a:solidFill>
                <a:latin typeface="メイリオ"/>
                <a:ea typeface="メイリオ"/>
              </a:rPr>
              <a:t>同窓会（</a:t>
            </a:r>
            <a:r>
              <a:rPr lang="zh-CN" altLang="en-US" dirty="0">
                <a:solidFill>
                  <a:srgbClr val="0070C0"/>
                </a:solidFill>
                <a:latin typeface="メイリオ"/>
                <a:ea typeface="メイリオ"/>
              </a:rPr>
              <a:t>瑞山会</a:t>
            </a:r>
            <a:r>
              <a:rPr lang="ja-JP" altLang="en-US" dirty="0">
                <a:solidFill>
                  <a:srgbClr val="0070C0"/>
                </a:solidFill>
                <a:latin typeface="メイリオ"/>
                <a:ea typeface="メイリオ"/>
              </a:rPr>
              <a:t>）</a:t>
            </a:r>
            <a:r>
              <a:rPr lang="en-US" altLang="ja-JP" dirty="0">
                <a:solidFill>
                  <a:srgbClr val="0070C0"/>
                </a:solidFill>
                <a:latin typeface="メイリオ"/>
                <a:ea typeface="メイリオ"/>
              </a:rPr>
              <a:t>		11,201</a:t>
            </a:r>
            <a:endParaRPr lang="en-US" altLang="zh-CN" dirty="0">
              <a:solidFill>
                <a:srgbClr val="0070C0"/>
              </a:solidFill>
            </a:endParaRPr>
          </a:p>
          <a:p>
            <a:pPr marL="0" indent="0">
              <a:buNone/>
              <a:tabLst>
                <a:tab pos="3600000" algn="r"/>
                <a:tab pos="46800000" algn="r"/>
                <a:tab pos="49680000" algn="r"/>
              </a:tabLst>
            </a:pPr>
            <a:r>
              <a:rPr lang="zh-CN" altLang="en-US" dirty="0">
                <a:latin typeface="メイリオ"/>
                <a:ea typeface="メイリオ"/>
              </a:rPr>
              <a:t>経済学研究科</a:t>
            </a:r>
            <a:r>
              <a:rPr lang="ja-JP" altLang="en-US" dirty="0">
                <a:latin typeface="メイリオ"/>
                <a:ea typeface="メイリオ"/>
              </a:rPr>
              <a:t>同窓会（</a:t>
            </a:r>
            <a:r>
              <a:rPr lang="zh-CN" altLang="en-US" dirty="0">
                <a:latin typeface="メイリオ"/>
                <a:ea typeface="メイリオ"/>
              </a:rPr>
              <a:t>剣陵会</a:t>
            </a:r>
            <a:r>
              <a:rPr lang="ja-JP" altLang="en-US" dirty="0">
                <a:latin typeface="メイリオ"/>
                <a:ea typeface="メイリオ"/>
              </a:rPr>
              <a:t>）</a:t>
            </a:r>
            <a:r>
              <a:rPr lang="en-US" altLang="ja-JP" dirty="0">
                <a:latin typeface="メイリオ"/>
                <a:ea typeface="メイリオ"/>
              </a:rPr>
              <a:t>		</a:t>
            </a:r>
            <a:r>
              <a:rPr lang="ja-JP" altLang="en-US" dirty="0">
                <a:latin typeface="メイリオ"/>
                <a:ea typeface="メイリオ"/>
              </a:rPr>
              <a:t>961</a:t>
            </a:r>
            <a:endParaRPr lang="en-US" altLang="ja-JP" dirty="0">
              <a:latin typeface="メイリオ"/>
              <a:ea typeface="メイリオ"/>
            </a:endParaRPr>
          </a:p>
          <a:p>
            <a:pPr marL="0" indent="0">
              <a:buNone/>
              <a:tabLst>
                <a:tab pos="3600000" algn="r"/>
                <a:tab pos="46800000" algn="r"/>
                <a:tab pos="49680000" algn="r"/>
              </a:tabLst>
            </a:pPr>
            <a:r>
              <a:rPr lang="ja-JP" altLang="en-US" dirty="0">
                <a:latin typeface="メイリオ"/>
                <a:ea typeface="メイリオ"/>
              </a:rPr>
              <a:t>人文社会学部同窓会（瑞桜会）</a:t>
            </a:r>
            <a:r>
              <a:rPr lang="en-US" altLang="ja-JP" dirty="0">
                <a:latin typeface="メイリオ"/>
                <a:ea typeface="メイリオ"/>
              </a:rPr>
              <a:t>		</a:t>
            </a:r>
            <a:r>
              <a:rPr lang="ja-JP" altLang="en-US" dirty="0">
                <a:latin typeface="メイリオ"/>
                <a:ea typeface="メイリオ"/>
              </a:rPr>
              <a:t>4</a:t>
            </a:r>
            <a:r>
              <a:rPr lang="en-US" altLang="ja-JP" dirty="0">
                <a:latin typeface="メイリオ"/>
                <a:ea typeface="メイリオ"/>
              </a:rPr>
              <a:t>,242</a:t>
            </a:r>
          </a:p>
          <a:p>
            <a:pPr marL="0" indent="0">
              <a:buNone/>
              <a:tabLst>
                <a:tab pos="3600000" algn="r"/>
                <a:tab pos="46800000" algn="r"/>
                <a:tab pos="49680000" algn="r"/>
              </a:tabLst>
            </a:pPr>
            <a:r>
              <a:rPr lang="ja-JP" altLang="en-US" dirty="0">
                <a:latin typeface="メイリオ"/>
                <a:ea typeface="メイリオ"/>
              </a:rPr>
              <a:t>芸術工学部同窓会（萱光会）</a:t>
            </a:r>
            <a:r>
              <a:rPr lang="en-US" altLang="ja-JP" dirty="0">
                <a:latin typeface="メイリオ"/>
                <a:ea typeface="メイリオ"/>
              </a:rPr>
              <a:t>		</a:t>
            </a:r>
            <a:r>
              <a:rPr lang="ja-JP" altLang="en-US" dirty="0">
                <a:latin typeface="メイリオ"/>
                <a:ea typeface="メイリオ"/>
              </a:rPr>
              <a:t>2</a:t>
            </a:r>
            <a:r>
              <a:rPr lang="en-US" altLang="ja-JP" dirty="0">
                <a:latin typeface="メイリオ"/>
                <a:ea typeface="メイリオ"/>
              </a:rPr>
              <a:t>,000</a:t>
            </a:r>
          </a:p>
          <a:p>
            <a:pPr marL="0" indent="0">
              <a:buNone/>
              <a:tabLst>
                <a:tab pos="3600000" algn="r"/>
                <a:tab pos="46800000" algn="r"/>
                <a:tab pos="49680000" algn="r"/>
              </a:tabLst>
            </a:pPr>
            <a:r>
              <a:rPr lang="ja-JP" altLang="en-US" dirty="0">
                <a:latin typeface="メイリオ"/>
                <a:ea typeface="メイリオ"/>
              </a:rPr>
              <a:t>看護看護学部同窓会（看桜会）</a:t>
            </a:r>
            <a:r>
              <a:rPr lang="en-US" altLang="ja-JP" dirty="0">
                <a:latin typeface="メイリオ"/>
                <a:ea typeface="メイリオ"/>
              </a:rPr>
              <a:t>		</a:t>
            </a:r>
            <a:r>
              <a:rPr lang="ja-JP" altLang="en-US" dirty="0">
                <a:latin typeface="メイリオ"/>
                <a:ea typeface="メイリオ"/>
              </a:rPr>
              <a:t>4</a:t>
            </a:r>
            <a:r>
              <a:rPr lang="en-US" altLang="ja-JP" dirty="0">
                <a:latin typeface="メイリオ"/>
                <a:ea typeface="メイリオ"/>
              </a:rPr>
              <a:t>,228</a:t>
            </a:r>
          </a:p>
          <a:p>
            <a:pPr marL="0" indent="0">
              <a:buNone/>
              <a:tabLst>
                <a:tab pos="3600000" algn="r"/>
                <a:tab pos="46800000" algn="r"/>
                <a:tab pos="49680000" algn="r"/>
              </a:tabLst>
            </a:pPr>
            <a:r>
              <a:rPr lang="ja-JP" altLang="en-US" dirty="0">
                <a:latin typeface="メイリオ"/>
                <a:ea typeface="メイリオ"/>
              </a:rPr>
              <a:t>総合生命理学部同窓会（瑞滝会）</a:t>
            </a:r>
            <a:r>
              <a:rPr lang="en-US" altLang="ja-JP" dirty="0">
                <a:latin typeface="メイリオ"/>
                <a:ea typeface="メイリオ"/>
              </a:rPr>
              <a:t>	</a:t>
            </a:r>
            <a:r>
              <a:rPr lang="ja-JP" altLang="en-US" dirty="0">
                <a:latin typeface="メイリオ"/>
                <a:ea typeface="メイリオ"/>
              </a:rPr>
              <a:t>588</a:t>
            </a:r>
            <a:endParaRPr lang="en-US" altLang="ja-JP" dirty="0">
              <a:latin typeface="メイリオ"/>
              <a:ea typeface="メイリオ"/>
            </a:endParaRPr>
          </a:p>
          <a:p>
            <a:pPr marL="0" indent="0">
              <a:buNone/>
              <a:tabLst>
                <a:tab pos="3600000" algn="r"/>
                <a:tab pos="46800000" algn="r"/>
                <a:tab pos="49680000" algn="r"/>
              </a:tabLst>
            </a:pPr>
            <a:r>
              <a:rPr lang="ja-JP" altLang="en-US" dirty="0">
                <a:latin typeface="メイリオ"/>
                <a:ea typeface="メイリオ"/>
              </a:rPr>
              <a:t>旧名古屋市立女子短期大学同窓会（ひさぎ会）</a:t>
            </a:r>
            <a:r>
              <a:rPr lang="en-US" altLang="ja-JP" dirty="0">
                <a:latin typeface="メイリオ"/>
                <a:ea typeface="メイリオ"/>
              </a:rPr>
              <a:t>	1,200</a:t>
            </a:r>
          </a:p>
          <a:p>
            <a:pPr marL="0" indent="0">
              <a:buNone/>
              <a:tabLst>
                <a:tab pos="3600000" algn="r"/>
                <a:tab pos="46800000" algn="r"/>
                <a:tab pos="49680000" algn="r"/>
              </a:tabLst>
            </a:pPr>
            <a:r>
              <a:rPr lang="ja-JP" altLang="en-US" dirty="0">
                <a:latin typeface="メイリオ"/>
                <a:ea typeface="メイリオ"/>
              </a:rPr>
              <a:t>旧名古屋市立保育短期大学同窓会（同窓会さわらび）</a:t>
            </a:r>
            <a:r>
              <a:rPr lang="en-US" altLang="ja-JP" dirty="0">
                <a:latin typeface="メイリオ"/>
                <a:ea typeface="メイリオ"/>
              </a:rPr>
              <a:t>	4,986</a:t>
            </a:r>
            <a:endParaRPr lang="en-US" altLang="ja-JP" dirty="0"/>
          </a:p>
          <a:p>
            <a:pPr marL="0" indent="0">
              <a:lnSpc>
                <a:spcPct val="170000"/>
              </a:lnSpc>
              <a:buNone/>
              <a:tabLst>
                <a:tab pos="3600000" algn="r"/>
                <a:tab pos="46800000" algn="r"/>
                <a:tab pos="49680000" algn="r"/>
              </a:tabLst>
            </a:pPr>
            <a:r>
              <a:rPr lang="ja-JP" altLang="en-US" sz="2900" dirty="0">
                <a:latin typeface="メイリオ"/>
                <a:ea typeface="メイリオ"/>
              </a:rPr>
              <a:t>合計</a:t>
            </a:r>
            <a:r>
              <a:rPr lang="en-US" altLang="ja-JP" dirty="0">
                <a:latin typeface="メイリオ"/>
                <a:ea typeface="メイリオ"/>
              </a:rPr>
              <a:t>		42,198</a:t>
            </a:r>
            <a:endParaRPr lang="en-US" altLang="ja-JP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9D5E131C-D615-B9A5-26C7-66793F5D6F1B}"/>
              </a:ext>
            </a:extLst>
          </p:cNvPr>
          <p:cNvCxnSpPr/>
          <p:nvPr/>
        </p:nvCxnSpPr>
        <p:spPr>
          <a:xfrm>
            <a:off x="971600" y="5733256"/>
            <a:ext cx="7056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791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0070C0"/>
                </a:solidFill>
              </a:rPr>
              <a:t>瑞山会　関連サイト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643C-4354-4520-BE10-52E9E58BE9B3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64088" y="548680"/>
            <a:ext cx="208823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2400"/>
              <a:t>瑞山会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44189" y="548680"/>
            <a:ext cx="80021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/>
              <a:t>検索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71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ja-JP" altLang="en-US" sz="3300" dirty="0"/>
              <a:t>公式 ホームページ</a:t>
            </a:r>
            <a:endParaRPr kumimoji="1" lang="en-US" altLang="ja-JP" sz="33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ja-JP" sz="2000" dirty="0"/>
              <a:t>	</a:t>
            </a:r>
            <a:r>
              <a:rPr lang="en-US" altLang="ja-JP" sz="3200" dirty="0">
                <a:solidFill>
                  <a:srgbClr val="FF0000"/>
                </a:solidFill>
              </a:rPr>
              <a:t>https://www.zuizankai.jp/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ja-JP" altLang="en-US" sz="2000" dirty="0"/>
              <a:t>　</a:t>
            </a:r>
            <a:endParaRPr lang="en-US" altLang="ja-JP" sz="2000" b="1" dirty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kumimoji="1" lang="ja-JP" altLang="en-US" sz="2000" b="1" dirty="0"/>
              <a:t>　</a:t>
            </a:r>
            <a:br>
              <a:rPr kumimoji="1" lang="en-US" altLang="ja-JP" sz="2000" b="1" dirty="0"/>
            </a:br>
            <a:endParaRPr kumimoji="1" lang="en-US" altLang="ja-JP" sz="2000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kumimoji="1" lang="ja-JP" altLang="en-US" sz="2900" dirty="0"/>
              <a:t>同窓会活動の内容</a:t>
            </a:r>
            <a:endParaRPr kumimoji="1" lang="en-US" altLang="ja-JP" sz="29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kumimoji="1" lang="ja-JP" altLang="en-US" sz="2900" dirty="0"/>
              <a:t>　・行事紹介</a:t>
            </a:r>
            <a:endParaRPr kumimoji="1" lang="en-US" altLang="ja-JP" sz="29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kumimoji="1" lang="ja-JP" altLang="en-US" sz="2900" dirty="0"/>
              <a:t>　・支部活動報告</a:t>
            </a:r>
            <a:br>
              <a:rPr kumimoji="1" lang="en-US" altLang="ja-JP" sz="2900" dirty="0"/>
            </a:br>
            <a:r>
              <a:rPr kumimoji="1" lang="ja-JP" altLang="en-US" sz="2900" dirty="0"/>
              <a:t>　　　などをタイムリーに掲載</a:t>
            </a:r>
            <a:endParaRPr kumimoji="1" lang="en-US" altLang="ja-JP" sz="2900" dirty="0"/>
          </a:p>
          <a:p>
            <a:pPr marL="0" indent="0" algn="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kumimoji="1" lang="ja-JP" altLang="en-US" sz="2900" dirty="0"/>
              <a:t>アクセスをお願いいたします。　</a:t>
            </a:r>
            <a:r>
              <a:rPr kumimoji="1" lang="ja-JP" altLang="en-US" sz="2000" dirty="0"/>
              <a:t>　</a:t>
            </a:r>
            <a:endParaRPr lang="en-US" altLang="ja-JP" sz="2000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kumimoji="1" lang="en-US" altLang="ja-JP" sz="2000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kumimoji="1" lang="ja-JP" altLang="en-US" b="1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F145B0A-F28D-49B6-B82E-82D150DD7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2348880"/>
            <a:ext cx="4913489" cy="269396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C6CF944-870B-ED4C-B157-81048078B2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3730">
            <a:off x="7640335" y="862980"/>
            <a:ext cx="692696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5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0070C0"/>
                </a:solidFill>
              </a:rPr>
              <a:t>名古屋市立大学の歴史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643C-4354-4520-BE10-52E9E58BE9B3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"/>
          </p:nvPr>
        </p:nvSpPr>
        <p:spPr>
          <a:xfrm>
            <a:off x="539552" y="1418590"/>
            <a:ext cx="8229600" cy="4937760"/>
          </a:xfrm>
        </p:spPr>
        <p:txBody>
          <a:bodyPr vert="horz" lIns="91440" tIns="45720" rIns="91440" bIns="45720" anchor="t">
            <a:normAutofit lnSpcReduction="10000"/>
          </a:bodyPr>
          <a:lstStyle/>
          <a:p>
            <a:r>
              <a:rPr kumimoji="1" lang="ja-JP" altLang="en-US" sz="3000" dirty="0"/>
              <a:t>昭和２５年４月　医学部、薬学部でスタート</a:t>
            </a:r>
            <a:endParaRPr kumimoji="1" lang="en-US" altLang="ja-JP" sz="3000" dirty="0"/>
          </a:p>
          <a:p>
            <a:endParaRPr kumimoji="1" lang="en-US" altLang="ja-JP" sz="3000" dirty="0">
              <a:solidFill>
                <a:srgbClr val="0070C0"/>
              </a:solidFill>
            </a:endParaRPr>
          </a:p>
          <a:p>
            <a:r>
              <a:rPr kumimoji="1" lang="ja-JP" altLang="en-US" sz="3000" dirty="0">
                <a:solidFill>
                  <a:srgbClr val="0070C0"/>
                </a:solidFill>
              </a:rPr>
              <a:t>昭和３９年４月　経済学部</a:t>
            </a:r>
            <a:endParaRPr kumimoji="1" lang="en-US" altLang="ja-JP" sz="3000" dirty="0">
              <a:solidFill>
                <a:srgbClr val="0070C0"/>
              </a:solidFill>
            </a:endParaRPr>
          </a:p>
          <a:p>
            <a:endParaRPr lang="en-US" altLang="ja-JP" sz="3000" dirty="0"/>
          </a:p>
          <a:p>
            <a:r>
              <a:rPr lang="ja-JP" altLang="en-US" sz="3000" dirty="0"/>
              <a:t>平成　８年４月　人文学部、芸術工学部</a:t>
            </a:r>
            <a:endParaRPr lang="en-US" altLang="ja-JP" sz="3000" dirty="0"/>
          </a:p>
          <a:p>
            <a:r>
              <a:rPr lang="ja-JP" altLang="en-US" sz="3000" dirty="0"/>
              <a:t>平成１１年４月　看護学部</a:t>
            </a:r>
            <a:endParaRPr lang="en-US" altLang="ja-JP" sz="3000" dirty="0"/>
          </a:p>
          <a:p>
            <a:r>
              <a:rPr lang="ja-JP" altLang="en-US" sz="3000" dirty="0"/>
              <a:t>平成３０年４月　総合生命理学部</a:t>
            </a:r>
            <a:endParaRPr lang="en-US" altLang="ja-JP" sz="3000" dirty="0"/>
          </a:p>
          <a:p>
            <a:r>
              <a:rPr lang="ja-JP" altLang="en-US" sz="3000" dirty="0"/>
              <a:t>令和　５年４月　データサイエンス学部　　　　　　　　　</a:t>
            </a:r>
            <a:endParaRPr lang="en-US" altLang="ja-JP" sz="3000" dirty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206638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0070C0"/>
                </a:solidFill>
              </a:rPr>
              <a:t>瑞山会（ずいざんかい）とは？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49138" y="1484784"/>
            <a:ext cx="8229600" cy="4937760"/>
          </a:xfrm>
        </p:spPr>
        <p:txBody>
          <a:bodyPr vert="horz" lIns="91440" tIns="45720" rIns="91440" bIns="45720" anchor="t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昭和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39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1964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年）</a:t>
            </a:r>
            <a:r>
              <a:rPr lang="ja-JP" altLang="en-US" dirty="0"/>
              <a:t>名市大</a:t>
            </a:r>
            <a:r>
              <a:rPr lang="en-US" altLang="ja-JP" dirty="0"/>
              <a:t>3</a:t>
            </a:r>
            <a:r>
              <a:rPr lang="ja-JP" altLang="en-US" dirty="0"/>
              <a:t>番目の学部・</a:t>
            </a:r>
            <a:r>
              <a:rPr lang="ja-JP" altLang="en-US" b="1" dirty="0">
                <a:solidFill>
                  <a:srgbClr val="0070C0"/>
                </a:solidFill>
              </a:rPr>
              <a:t>経済学部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7432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当時は川澄キャンパス（現：市大病院、医学部）</a:t>
            </a:r>
            <a:r>
              <a:rPr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42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年山の畑へ</a:t>
            </a:r>
            <a:endParaRPr lang="en-US" altLang="ja-JP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7432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（旧名高商＝名大経済が東山キャンパスへ　名古屋市購入）</a:t>
            </a:r>
            <a:endParaRPr lang="en-US" altLang="ja-JP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昭和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1968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年）：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期生が卒業（山の畑で）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74320" lvl="1" indent="0">
              <a:spcAft>
                <a:spcPts val="600"/>
              </a:spcAft>
              <a:buNone/>
            </a:pPr>
            <a:r>
              <a:rPr lang="ja-JP" altLang="en-US" dirty="0">
                <a:solidFill>
                  <a:srgbClr val="FF0000"/>
                </a:solidFill>
                <a:latin typeface="メイリオ"/>
                <a:ea typeface="メイリオ"/>
              </a:rPr>
              <a:t>以来、約</a:t>
            </a:r>
            <a:r>
              <a:rPr lang="en-US" altLang="ja-JP" dirty="0">
                <a:solidFill>
                  <a:srgbClr val="FF0000"/>
                </a:solidFill>
                <a:latin typeface="メイリオ"/>
                <a:ea typeface="メイリオ"/>
              </a:rPr>
              <a:t>11,000</a:t>
            </a:r>
            <a:r>
              <a:rPr lang="ja-JP" altLang="en-US" dirty="0">
                <a:solidFill>
                  <a:srgbClr val="FF0000"/>
                </a:solidFill>
                <a:latin typeface="メイリオ"/>
                <a:ea typeface="メイリオ"/>
              </a:rPr>
              <a:t>名の</a:t>
            </a:r>
            <a:r>
              <a:rPr lang="en-US" altLang="ja-JP" dirty="0">
                <a:solidFill>
                  <a:srgbClr val="FF0000"/>
                </a:solidFill>
                <a:latin typeface="メイリオ"/>
                <a:ea typeface="メイリオ"/>
              </a:rPr>
              <a:t>OB/OG</a:t>
            </a:r>
            <a:r>
              <a:rPr lang="ja-JP" altLang="en-US" dirty="0">
                <a:solidFill>
                  <a:srgbClr val="FF0000"/>
                </a:solidFill>
                <a:latin typeface="メイリオ"/>
                <a:ea typeface="メイリオ"/>
              </a:rPr>
              <a:t>が社会で活躍</a:t>
            </a:r>
            <a:endParaRPr lang="en-US" altLang="ja-JP" dirty="0">
              <a:solidFill>
                <a:srgbClr val="FF0000"/>
              </a:solidFill>
              <a:latin typeface="メイリオ"/>
              <a:ea typeface="メイリオ"/>
            </a:endParaRPr>
          </a:p>
          <a:p>
            <a:pPr marL="274320" lvl="1" indent="0">
              <a:spcAft>
                <a:spcPts val="600"/>
              </a:spcAft>
              <a:buNone/>
            </a:pPr>
            <a:r>
              <a:rPr lang="ja-JP" altLang="en-US" dirty="0">
                <a:solidFill>
                  <a:srgbClr val="FF0000"/>
                </a:solidFill>
                <a:latin typeface="メイリオ"/>
                <a:ea typeface="メイリオ"/>
              </a:rPr>
              <a:t>昨年度卒業生は5</a:t>
            </a:r>
            <a:r>
              <a:rPr lang="en-US" altLang="ja-JP" dirty="0">
                <a:solidFill>
                  <a:srgbClr val="FF0000"/>
                </a:solidFill>
                <a:latin typeface="メイリオ"/>
                <a:ea typeface="メイリオ"/>
              </a:rPr>
              <a:t>8</a:t>
            </a:r>
            <a:r>
              <a:rPr lang="ja-JP" altLang="en-US" dirty="0">
                <a:solidFill>
                  <a:srgbClr val="FF0000"/>
                </a:solidFill>
                <a:latin typeface="メイリオ"/>
                <a:ea typeface="メイリオ"/>
              </a:rPr>
              <a:t>期生（2025.3卒業）</a:t>
            </a:r>
            <a:endParaRPr lang="en-US" altLang="ja-JP" dirty="0">
              <a:solidFill>
                <a:srgbClr val="FF0000"/>
              </a:solidFill>
              <a:latin typeface="メイリオ"/>
              <a:ea typeface="メイリオ"/>
            </a:endParaRPr>
          </a:p>
          <a:p>
            <a:pPr>
              <a:spcAft>
                <a:spcPts val="600"/>
              </a:spcAft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昭和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1978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年） 秋：同窓会</a:t>
            </a: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瑞山会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が設立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ja-JP" altLang="en-US" sz="2200" dirty="0"/>
              <a:t>　　　　　　　　　　　　　　（</a:t>
            </a:r>
            <a:r>
              <a:rPr lang="ja-JP" altLang="en-US" sz="2200" b="1" dirty="0">
                <a:solidFill>
                  <a:srgbClr val="0070C0"/>
                </a:solidFill>
              </a:rPr>
              <a:t>瑞</a:t>
            </a:r>
            <a:r>
              <a:rPr lang="ja-JP" altLang="en-US" sz="2200" dirty="0"/>
              <a:t>穂区瑞穂町</a:t>
            </a:r>
            <a:r>
              <a:rPr lang="ja-JP" altLang="en-US" sz="2200" b="1" dirty="0">
                <a:solidFill>
                  <a:srgbClr val="0070C0"/>
                </a:solidFill>
              </a:rPr>
              <a:t>山</a:t>
            </a:r>
            <a:r>
              <a:rPr lang="ja-JP" altLang="en-US" sz="2200" dirty="0"/>
              <a:t>の畑</a:t>
            </a:r>
            <a:r>
              <a:rPr lang="en-US" altLang="ja-JP" sz="2200" dirty="0"/>
              <a:t>1</a:t>
            </a:r>
            <a:r>
              <a:rPr lang="ja-JP" altLang="en-US" sz="2200" dirty="0"/>
              <a:t>番地）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74320" lvl="1" indent="0">
              <a:spcAft>
                <a:spcPts val="600"/>
              </a:spcAft>
              <a:buNone/>
            </a:pPr>
            <a:r>
              <a:rPr kumimoji="1" lang="ja-JP" altLang="en-US" dirty="0">
                <a:solidFill>
                  <a:schemeClr val="tx1"/>
                </a:solidFill>
              </a:rPr>
              <a:t>　初代会長　粟野泰次氏　　２代会長　前田勝昭氏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marL="274320" lvl="1" indent="0">
              <a:spcAft>
                <a:spcPts val="600"/>
              </a:spcAft>
              <a:buNone/>
            </a:pPr>
            <a:r>
              <a:rPr lang="ja-JP" altLang="en-US" dirty="0">
                <a:solidFill>
                  <a:schemeClr val="tx1"/>
                </a:solidFill>
              </a:rPr>
              <a:t>　３代会長　村井清氏　　　４代会長　片山守氏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marL="274320" lvl="1" indent="0">
              <a:spcAft>
                <a:spcPts val="600"/>
              </a:spcAft>
              <a:buNone/>
            </a:pP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643C-4354-4520-BE10-52E9E58BE9B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131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14958-0A2F-7F67-7A5A-D9B4EA716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E990AD-20D8-1E6D-7F50-238388958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0070C0"/>
                </a:solidFill>
              </a:rPr>
              <a:t>瑞山会（ずいざんかい）とは？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AF720E-43C9-DDCF-B9F2-D10E081C034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395905"/>
            <a:ext cx="8229600" cy="4937760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ja-JP" altLang="en-US" dirty="0">
                <a:latin typeface="メイリオ"/>
                <a:ea typeface="メイリオ"/>
              </a:rPr>
              <a:t>会員数：</a:t>
            </a:r>
            <a:r>
              <a:rPr lang="en-US" altLang="ja-JP" dirty="0">
                <a:latin typeface="メイリオ"/>
                <a:ea typeface="メイリオ"/>
              </a:rPr>
              <a:t>11,201</a:t>
            </a:r>
            <a:r>
              <a:rPr lang="ja-JP" altLang="en-US" dirty="0">
                <a:latin typeface="メイリオ"/>
                <a:ea typeface="メイリオ"/>
              </a:rPr>
              <a:t>名</a:t>
            </a:r>
            <a:r>
              <a:rPr lang="en-US" altLang="ja-JP" sz="1800" dirty="0">
                <a:latin typeface="メイリオ"/>
                <a:ea typeface="メイリオ"/>
              </a:rPr>
              <a:t>…2023</a:t>
            </a:r>
            <a:r>
              <a:rPr lang="ja-JP" altLang="en-US" sz="1800" dirty="0">
                <a:latin typeface="メイリオ"/>
                <a:ea typeface="メイリオ"/>
              </a:rPr>
              <a:t>年</a:t>
            </a:r>
            <a:r>
              <a:rPr lang="en-US" altLang="ja-JP" sz="1800" dirty="0">
                <a:latin typeface="メイリオ"/>
                <a:ea typeface="メイリオ"/>
              </a:rPr>
              <a:t>4</a:t>
            </a:r>
            <a:r>
              <a:rPr lang="ja-JP" altLang="en-US" sz="1800" dirty="0">
                <a:latin typeface="メイリオ"/>
                <a:ea typeface="メイリオ"/>
              </a:rPr>
              <a:t>月時点　</a:t>
            </a:r>
            <a:endParaRPr lang="en-US" altLang="ja-JP" sz="1800" dirty="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lang="ja-JP" altLang="en-US" sz="2300" dirty="0">
                <a:solidFill>
                  <a:srgbClr val="FF0000"/>
                </a:solidFill>
              </a:rPr>
              <a:t>　　　　　本学で最多の会員数</a:t>
            </a:r>
            <a:endParaRPr lang="en-US" altLang="ja-JP" sz="23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74320" lvl="1" indent="0">
              <a:spcAft>
                <a:spcPts val="600"/>
              </a:spcAft>
              <a:buNone/>
            </a:pPr>
            <a:endParaRPr lang="en-US" altLang="ja-JP" b="1" dirty="0"/>
          </a:p>
          <a:p>
            <a:pPr marL="342900" lvl="1" indent="-342900">
              <a:spcAft>
                <a:spcPts val="600"/>
              </a:spcAft>
            </a:pPr>
            <a:r>
              <a:rPr lang="ja-JP" altLang="en-US" sz="2600" dirty="0">
                <a:solidFill>
                  <a:schemeClr val="tx1"/>
                </a:solidFill>
              </a:rPr>
              <a:t>目的：①会員相互の親睦をはかること、</a:t>
            </a:r>
            <a:br>
              <a:rPr lang="en-US" altLang="ja-JP" sz="2600" dirty="0">
                <a:solidFill>
                  <a:schemeClr val="tx1"/>
                </a:solidFill>
              </a:rPr>
            </a:br>
            <a:r>
              <a:rPr lang="ja-JP" altLang="en-US" sz="2600" dirty="0">
                <a:solidFill>
                  <a:schemeClr val="tx1"/>
                </a:solidFill>
              </a:rPr>
              <a:t>　　　②母校の発展に寄与すること、</a:t>
            </a:r>
            <a:endParaRPr lang="en-US" altLang="ja-JP" sz="2600" dirty="0">
              <a:solidFill>
                <a:schemeClr val="tx1"/>
              </a:solidFill>
            </a:endParaRPr>
          </a:p>
          <a:p>
            <a:pPr marL="274320" lvl="1" indent="0">
              <a:spcAft>
                <a:spcPts val="600"/>
              </a:spcAft>
              <a:buNone/>
            </a:pP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/>
                <a:ea typeface="メイリオ"/>
              </a:rPr>
              <a:t>事業：定期総会・懇親会をはじめ多くの事業を実施</a:t>
            </a:r>
            <a:endParaRPr lang="en-US" altLang="ja-JP" dirty="0">
              <a:latin typeface="メイリオ"/>
              <a:ea typeface="メイリオ"/>
            </a:endParaRPr>
          </a:p>
          <a:p>
            <a:pPr marL="274320" lvl="1" indent="0">
              <a:spcAft>
                <a:spcPts val="600"/>
              </a:spcAft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/>
                <a:ea typeface="メイリオ"/>
              </a:rPr>
              <a:t>　　　</a:t>
            </a:r>
            <a:r>
              <a:rPr lang="ja-JP" altLang="en-US" b="1" dirty="0">
                <a:solidFill>
                  <a:srgbClr val="FF0000"/>
                </a:solidFill>
                <a:latin typeface="メイリオ"/>
                <a:ea typeface="メイリオ"/>
              </a:rPr>
              <a:t> </a:t>
            </a:r>
            <a:r>
              <a:rPr kumimoji="1" lang="ja-JP" altLang="en-US" dirty="0">
                <a:solidFill>
                  <a:srgbClr val="FF0000"/>
                </a:solidFill>
                <a:latin typeface="メイリオ"/>
                <a:ea typeface="メイリオ"/>
              </a:rPr>
              <a:t>令和</a:t>
            </a:r>
            <a:r>
              <a:rPr kumimoji="1" lang="en-US" altLang="ja-JP" dirty="0">
                <a:solidFill>
                  <a:srgbClr val="FF0000"/>
                </a:solidFill>
                <a:latin typeface="メイリオ"/>
                <a:ea typeface="メイリオ"/>
              </a:rPr>
              <a:t>7</a:t>
            </a:r>
            <a:r>
              <a:rPr kumimoji="1" lang="ja-JP" altLang="en-US" dirty="0">
                <a:solidFill>
                  <a:srgbClr val="FF0000"/>
                </a:solidFill>
                <a:latin typeface="メイリオ"/>
                <a:ea typeface="メイリオ"/>
              </a:rPr>
              <a:t>年度総会・懇親会</a:t>
            </a:r>
            <a:endParaRPr kumimoji="1" lang="en-US" altLang="ja-JP" dirty="0">
              <a:solidFill>
                <a:srgbClr val="FF0000"/>
              </a:solidFill>
              <a:latin typeface="メイリオ"/>
              <a:ea typeface="メイリオ"/>
            </a:endParaRPr>
          </a:p>
          <a:p>
            <a:pPr marL="274320" lvl="1" indent="0">
              <a:spcAft>
                <a:spcPts val="600"/>
              </a:spcAft>
              <a:buNone/>
            </a:pPr>
            <a:r>
              <a:rPr kumimoji="1" lang="ja-JP" altLang="en-US" dirty="0">
                <a:solidFill>
                  <a:srgbClr val="FF0000"/>
                </a:solidFill>
                <a:latin typeface="メイリオ"/>
                <a:ea typeface="メイリオ"/>
              </a:rPr>
              <a:t>　　　 </a:t>
            </a:r>
            <a:r>
              <a:rPr kumimoji="1" lang="en-US" altLang="ja-JP" dirty="0">
                <a:solidFill>
                  <a:srgbClr val="FF0000"/>
                </a:solidFill>
                <a:latin typeface="メイリオ"/>
                <a:ea typeface="メイリオ"/>
              </a:rPr>
              <a:t>2025</a:t>
            </a:r>
            <a:r>
              <a:rPr kumimoji="1" lang="ja-JP" altLang="en-US" dirty="0">
                <a:solidFill>
                  <a:srgbClr val="FF0000"/>
                </a:solidFill>
                <a:latin typeface="メイリオ"/>
                <a:ea typeface="メイリオ"/>
              </a:rPr>
              <a:t>年</a:t>
            </a:r>
            <a:r>
              <a:rPr kumimoji="1" lang="en-US" altLang="ja-JP" dirty="0">
                <a:solidFill>
                  <a:srgbClr val="FF0000"/>
                </a:solidFill>
                <a:latin typeface="メイリオ"/>
                <a:ea typeface="メイリオ"/>
              </a:rPr>
              <a:t>6</a:t>
            </a:r>
            <a:r>
              <a:rPr kumimoji="1" lang="ja-JP" altLang="en-US" dirty="0">
                <a:solidFill>
                  <a:srgbClr val="FF0000"/>
                </a:solidFill>
                <a:latin typeface="メイリオ"/>
                <a:ea typeface="メイリオ"/>
              </a:rPr>
              <a:t>月</a:t>
            </a:r>
            <a:r>
              <a:rPr lang="ja-JP" altLang="en-US" dirty="0">
                <a:solidFill>
                  <a:srgbClr val="FF0000"/>
                </a:solidFill>
                <a:latin typeface="メイリオ"/>
                <a:ea typeface="メイリオ"/>
              </a:rPr>
              <a:t>21</a:t>
            </a:r>
            <a:r>
              <a:rPr kumimoji="1" lang="ja-JP" altLang="en-US" dirty="0">
                <a:solidFill>
                  <a:srgbClr val="FF0000"/>
                </a:solidFill>
                <a:latin typeface="メイリオ"/>
                <a:ea typeface="メイリオ"/>
              </a:rPr>
              <a:t>日（土）</a:t>
            </a:r>
            <a:r>
              <a:rPr lang="ja-JP" altLang="en-US" dirty="0">
                <a:solidFill>
                  <a:srgbClr val="FF0000"/>
                </a:solidFill>
              </a:rPr>
              <a:t>名古屋東急ホテル</a:t>
            </a:r>
            <a:endParaRPr lang="en-US" altLang="ja-JP" dirty="0">
              <a:solidFill>
                <a:srgbClr val="FF0000"/>
              </a:solidFill>
            </a:endParaRPr>
          </a:p>
          <a:p>
            <a:pPr marL="274320" lvl="1" indent="0">
              <a:spcAft>
                <a:spcPts val="600"/>
              </a:spcAft>
              <a:buNone/>
            </a:pPr>
            <a:r>
              <a:rPr kumimoji="1" lang="ja-JP" altLang="en-US" dirty="0">
                <a:solidFill>
                  <a:srgbClr val="FF0000"/>
                </a:solidFill>
              </a:rPr>
              <a:t>　　　 </a:t>
            </a:r>
            <a:r>
              <a:rPr kumimoji="1" lang="en-US" altLang="ja-JP" dirty="0">
                <a:solidFill>
                  <a:srgbClr val="FF0000"/>
                </a:solidFill>
              </a:rPr>
              <a:t>3</a:t>
            </a:r>
            <a:r>
              <a:rPr kumimoji="1" lang="ja-JP" altLang="en-US" dirty="0">
                <a:solidFill>
                  <a:srgbClr val="FF0000"/>
                </a:solidFill>
              </a:rPr>
              <a:t>年生をご招待、卒業生との交流あり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EDB9EB-80F7-7A24-8AD3-70BC6DCBD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643C-4354-4520-BE10-52E9E58BE9B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40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1907" y="260648"/>
            <a:ext cx="9011344" cy="844838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0070C0"/>
                </a:solidFill>
              </a:rPr>
              <a:t>瑞山会活動　</a:t>
            </a:r>
            <a:r>
              <a:rPr lang="ja-JP" altLang="en-US" sz="2400" b="1" dirty="0">
                <a:solidFill>
                  <a:srgbClr val="0070C0"/>
                </a:solidFill>
              </a:rPr>
              <a:t>会員相互の親睦をはかる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643C-4354-4520-BE10-52E9E58BE9B3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E1A9805A-C6EC-6538-BEE7-A986CEFA2A7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1907" y="1340768"/>
            <a:ext cx="8229600" cy="493776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60000"/>
              </a:lnSpc>
              <a:buNone/>
            </a:pPr>
            <a:r>
              <a:rPr kumimoji="1" lang="ja-JP" altLang="en-US" sz="2800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１．</a:t>
            </a:r>
            <a:r>
              <a:rPr kumimoji="1" lang="ja-JP" altLang="ja-JP" sz="2800" b="1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定期総会</a:t>
            </a:r>
            <a:r>
              <a:rPr kumimoji="1" lang="ja-JP" altLang="en-US" sz="2800" b="1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＆</a:t>
            </a:r>
            <a:r>
              <a:rPr kumimoji="1" lang="ja-JP" altLang="ja-JP" sz="2800" b="1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懇親会開催</a:t>
            </a:r>
            <a:r>
              <a:rPr kumimoji="1" lang="ja-JP" altLang="en-US" sz="2000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・・・毎年</a:t>
            </a:r>
            <a:r>
              <a:rPr kumimoji="1" lang="en-US" altLang="ja-JP" sz="2000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6</a:t>
            </a:r>
            <a:r>
              <a:rPr kumimoji="1" lang="ja-JP" altLang="en-US" sz="2000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月第３土曜</a:t>
            </a:r>
            <a:endParaRPr kumimoji="1" lang="en-US" altLang="ja-JP" sz="2400" dirty="0">
              <a:solidFill>
                <a:srgbClr val="FF0000"/>
              </a:solidFill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kumimoji="1" lang="ja-JP" altLang="en-US" sz="28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２</a:t>
            </a:r>
            <a:r>
              <a:rPr kumimoji="1" lang="ja-JP" altLang="en-US" sz="2800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．</a:t>
            </a:r>
            <a:r>
              <a:rPr kumimoji="1" lang="ja-JP" altLang="en-US" sz="28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卒業生への支援（懇親行事）</a:t>
            </a:r>
            <a:r>
              <a:rPr kumimoji="1" lang="ja-JP" altLang="en-US" sz="2000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・・・詳細は次のページ</a:t>
            </a:r>
            <a:endParaRPr kumimoji="1" lang="en-US" altLang="ja-JP" sz="2800" b="1" dirty="0">
              <a:solidFill>
                <a:srgbClr val="FF0000"/>
              </a:solidFill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kumimoji="1" lang="ja-JP" altLang="en-US" sz="2800" b="0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３</a:t>
            </a:r>
            <a:r>
              <a:rPr kumimoji="1" lang="ja-JP" altLang="en-US" sz="2800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．</a:t>
            </a:r>
            <a:r>
              <a:rPr kumimoji="1" lang="ja-JP" altLang="en-US" sz="2800" b="1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在学生への支援</a:t>
            </a:r>
            <a:r>
              <a:rPr kumimoji="1" lang="ja-JP" altLang="en-US" sz="2000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・・・詳細は次のページ</a:t>
            </a:r>
            <a:endParaRPr kumimoji="1" lang="en-US" altLang="ja-JP" sz="2800" b="1" dirty="0">
              <a:solidFill>
                <a:srgbClr val="FF0000"/>
              </a:solidFill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kumimoji="1" lang="ja-JP" altLang="en-US" sz="2800" b="0" dirty="0">
                <a:solidFill>
                  <a:schemeClr val="tx1"/>
                </a:solidFill>
                <a:latin typeface="Arial" panose="020B0604020202020204" pitchFamily="34" charset="0"/>
                <a:ea typeface="AR丸ゴシック体M" panose="020B0609010101010101"/>
                <a:cs typeface="Arial" panose="020B0604020202020204" pitchFamily="34" charset="0"/>
              </a:rPr>
              <a:t>４</a:t>
            </a:r>
            <a:r>
              <a:rPr kumimoji="1" lang="ja-JP" altLang="en-US" sz="2800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．</a:t>
            </a:r>
            <a:r>
              <a:rPr kumimoji="1" lang="ja-JP" altLang="ja-JP" sz="2800" b="1" dirty="0">
                <a:solidFill>
                  <a:schemeClr val="tx1"/>
                </a:solidFill>
                <a:latin typeface="Arial" panose="020B0604020202020204" pitchFamily="34" charset="0"/>
                <a:ea typeface="AR丸ゴシック体M" panose="020B0609010101010101" pitchFamily="49" charset="-128"/>
                <a:cs typeface="Arial" panose="020B0604020202020204" pitchFamily="34" charset="0"/>
              </a:rPr>
              <a:t>支部活動支援</a:t>
            </a:r>
            <a:br>
              <a:rPr kumimoji="1" lang="en-US" altLang="ja-JP" sz="2800" b="1" dirty="0">
                <a:solidFill>
                  <a:schemeClr val="tx1"/>
                </a:solidFill>
                <a:latin typeface="Arial" panose="020B0604020202020204" pitchFamily="34" charset="0"/>
                <a:ea typeface="AR丸ゴシック体M" panose="020B0609010101010101" pitchFamily="49" charset="-128"/>
                <a:cs typeface="Arial" panose="020B0604020202020204" pitchFamily="34" charset="0"/>
              </a:rPr>
            </a:br>
            <a:r>
              <a:rPr kumimoji="1" lang="ja-JP" altLang="en-US" sz="2400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  <a:cs typeface="Arial" panose="020B0604020202020204" pitchFamily="34" charset="0"/>
              </a:rPr>
              <a:t>　　</a:t>
            </a:r>
            <a:r>
              <a:rPr kumimoji="1" lang="ja-JP" altLang="ja-JP" sz="2000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  <a:cs typeface="Arial" panose="020B0604020202020204" pitchFamily="34" charset="0"/>
              </a:rPr>
              <a:t>（</a:t>
            </a:r>
            <a:r>
              <a:rPr kumimoji="1" lang="ja-JP" altLang="en-US" sz="2000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  <a:cs typeface="Arial" panose="020B0604020202020204" pitchFamily="34" charset="0"/>
              </a:rPr>
              <a:t>現在　</a:t>
            </a:r>
            <a:r>
              <a:rPr kumimoji="1" lang="ja-JP" altLang="ja-JP" sz="2000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  <a:cs typeface="Arial" panose="020B0604020202020204" pitchFamily="34" charset="0"/>
              </a:rPr>
              <a:t>地域</a:t>
            </a:r>
            <a:r>
              <a:rPr kumimoji="1" lang="ja-JP" altLang="en-US" sz="2000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  <a:cs typeface="Arial" panose="020B0604020202020204" pitchFamily="34" charset="0"/>
              </a:rPr>
              <a:t>：関東支部・関西支部　企業８支部　クラブ支部 </a:t>
            </a:r>
            <a:r>
              <a:rPr kumimoji="1" lang="ja-JP" altLang="ja-JP" sz="2000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）</a:t>
            </a:r>
            <a:endParaRPr kumimoji="1" lang="en-US" altLang="ja-JP" sz="2000" b="0" dirty="0">
              <a:solidFill>
                <a:srgbClr val="FF0000"/>
              </a:solidFill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kumimoji="1" lang="ja-JP" altLang="en-US" sz="2800" b="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５</a:t>
            </a:r>
            <a:r>
              <a:rPr kumimoji="1" lang="ja-JP" altLang="en-US" sz="2800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．</a:t>
            </a:r>
            <a:r>
              <a:rPr kumimoji="1" lang="ja-JP" altLang="en-US" sz="28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瑞山会「会報」発行</a:t>
            </a:r>
            <a:r>
              <a:rPr kumimoji="1" lang="ja-JP" altLang="en-US" sz="2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　</a:t>
            </a:r>
            <a:r>
              <a:rPr kumimoji="1" lang="ja-JP" altLang="en-US" sz="19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・・・年１回　７月末</a:t>
            </a:r>
            <a:r>
              <a:rPr kumimoji="1" lang="ja-JP" altLang="en-US" sz="1900" dirty="0"/>
              <a:t>　</a:t>
            </a:r>
            <a:endParaRPr kumimoji="1" lang="en-US" altLang="ja-JP" sz="2400" dirty="0"/>
          </a:p>
          <a:p>
            <a:pPr marL="0" lvl="0" indent="0">
              <a:lnSpc>
                <a:spcPct val="160000"/>
              </a:lnSpc>
              <a:buNone/>
            </a:pPr>
            <a:r>
              <a:rPr kumimoji="1" lang="ja-JP" altLang="en-US" sz="2400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　　</a:t>
            </a:r>
            <a:r>
              <a:rPr kumimoji="1" lang="ja-JP" altLang="en-US" sz="2000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（総会報告、</a:t>
            </a:r>
            <a:r>
              <a:rPr kumimoji="1" lang="ja-JP" altLang="ja-JP" sz="2000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大学近況、</a:t>
            </a:r>
            <a:r>
              <a:rPr kumimoji="1" lang="ja-JP" altLang="en-US" sz="2000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支部活動紹介、懇親会</a:t>
            </a:r>
            <a:r>
              <a:rPr kumimoji="1" lang="ja-JP" altLang="ja-JP" sz="2000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開催案内</a:t>
            </a:r>
            <a:r>
              <a:rPr kumimoji="1" lang="ja-JP" altLang="en-US" sz="2000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など）</a:t>
            </a:r>
            <a:endParaRPr kumimoji="1" lang="en-US" altLang="ja-JP" sz="3200" dirty="0">
              <a:solidFill>
                <a:srgbClr val="FF0000"/>
              </a:solidFill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kumimoji="1" lang="ja-JP" altLang="en-US" sz="28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６</a:t>
            </a:r>
            <a:r>
              <a:rPr kumimoji="1" lang="ja-JP" altLang="en-US" sz="2800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．</a:t>
            </a:r>
            <a:r>
              <a:rPr kumimoji="1" lang="ja-JP" altLang="en-US" sz="28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会員名簿管理</a:t>
            </a:r>
            <a:r>
              <a:rPr kumimoji="1" lang="ja-JP" altLang="en-US" sz="2800" dirty="0"/>
              <a:t>　</a:t>
            </a:r>
            <a:r>
              <a:rPr kumimoji="1" lang="ja-JP" altLang="en-US" sz="2000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（専門業者委託管理）</a:t>
            </a:r>
            <a:endParaRPr lang="ja-JP" altLang="ja-JP" sz="2000" dirty="0">
              <a:solidFill>
                <a:srgbClr val="FF0000"/>
              </a:solidFill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 marL="0" indent="0">
              <a:lnSpc>
                <a:spcPct val="160000"/>
              </a:lnSpc>
              <a:buNone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653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b="1" dirty="0">
                <a:solidFill>
                  <a:srgbClr val="0070C0"/>
                </a:solidFill>
              </a:rPr>
              <a:t>具体的な活動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"/>
          </p:nvPr>
        </p:nvSpPr>
        <p:spPr>
          <a:xfrm>
            <a:off x="4427984" y="1412776"/>
            <a:ext cx="4536504" cy="49377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kumimoji="1" lang="ja-JP" altLang="en-US" sz="3000" b="1" dirty="0">
                <a:solidFill>
                  <a:srgbClr val="FF0000"/>
                </a:solidFill>
              </a:rPr>
              <a:t>在学生向け（準会員）</a:t>
            </a:r>
            <a:endParaRPr kumimoji="1" lang="en-US" altLang="ja-JP" sz="3000" b="1" dirty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kumimoji="1" lang="ja-JP" altLang="en-US" dirty="0">
                <a:solidFill>
                  <a:schemeClr val="tx1"/>
                </a:solidFill>
              </a:rPr>
              <a:t>新入学生ｵﾘｴﾝﾃｰｼｮﾝ支援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dirty="0">
                <a:solidFill>
                  <a:schemeClr val="tx1"/>
                </a:solidFill>
              </a:rPr>
              <a:t>就職活動</a:t>
            </a:r>
            <a:r>
              <a:rPr lang="ja-JP" altLang="en-US" sz="2200" dirty="0">
                <a:solidFill>
                  <a:schemeClr val="tx1"/>
                </a:solidFill>
              </a:rPr>
              <a:t>イベント</a:t>
            </a:r>
            <a:endParaRPr lang="en-US" altLang="ja-JP" sz="2200" dirty="0">
              <a:solidFill>
                <a:schemeClr val="tx1"/>
              </a:solidFill>
            </a:endParaRPr>
          </a:p>
          <a:p>
            <a:pPr marL="27432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ja-JP" altLang="en-US" sz="2200" dirty="0">
                <a:solidFill>
                  <a:schemeClr val="tx1"/>
                </a:solidFill>
              </a:rPr>
              <a:t>　　</a:t>
            </a:r>
            <a:r>
              <a:rPr lang="en-US" altLang="ja-JP" sz="1900" dirty="0">
                <a:solidFill>
                  <a:schemeClr val="tx1"/>
                </a:solidFill>
              </a:rPr>
              <a:t>OB/OG</a:t>
            </a:r>
            <a:r>
              <a:rPr lang="ja-JP" altLang="en-US" sz="1900" dirty="0">
                <a:solidFill>
                  <a:schemeClr val="tx1"/>
                </a:solidFill>
              </a:rPr>
              <a:t>を派遣</a:t>
            </a:r>
            <a:endParaRPr lang="en-US" altLang="ja-JP" sz="19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kumimoji="1" lang="en-US" altLang="ja-JP" b="1" dirty="0">
                <a:solidFill>
                  <a:schemeClr val="tx1"/>
                </a:solidFill>
              </a:rPr>
              <a:t>OB</a:t>
            </a:r>
            <a:r>
              <a:rPr kumimoji="1" lang="ja-JP" altLang="en-US" b="1" dirty="0">
                <a:solidFill>
                  <a:schemeClr val="tx1"/>
                </a:solidFill>
              </a:rPr>
              <a:t>講座</a:t>
            </a:r>
            <a:r>
              <a:rPr kumimoji="1" lang="ja-JP" altLang="en-US" dirty="0">
                <a:solidFill>
                  <a:schemeClr val="tx1"/>
                </a:solidFill>
              </a:rPr>
              <a:t>の実施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marL="27432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kumimoji="1" lang="ja-JP" altLang="en-US" dirty="0">
                <a:solidFill>
                  <a:schemeClr val="tx1"/>
                </a:solidFill>
              </a:rPr>
              <a:t>　　</a:t>
            </a:r>
            <a:r>
              <a:rPr kumimoji="1" lang="en-US" altLang="ja-JP" sz="1900" dirty="0">
                <a:solidFill>
                  <a:schemeClr val="tx1"/>
                </a:solidFill>
              </a:rPr>
              <a:t>3</a:t>
            </a:r>
            <a:r>
              <a:rPr lang="ja-JP" altLang="en-US" sz="1900" dirty="0">
                <a:solidFill>
                  <a:schemeClr val="tx1"/>
                </a:solidFill>
              </a:rPr>
              <a:t>・４回生対象　毎年開講</a:t>
            </a:r>
            <a:br>
              <a:rPr lang="en-US" altLang="ja-JP" sz="1900" dirty="0">
                <a:solidFill>
                  <a:schemeClr val="tx1"/>
                </a:solidFill>
              </a:rPr>
            </a:br>
            <a:r>
              <a:rPr lang="ja-JP" altLang="en-US" sz="1900" dirty="0">
                <a:solidFill>
                  <a:schemeClr val="tx1"/>
                </a:solidFill>
              </a:rPr>
              <a:t>　　 来年度からは２回生以上対象</a:t>
            </a:r>
            <a:endParaRPr kumimoji="1" lang="en-US" altLang="ja-JP" sz="19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kumimoji="1" lang="ja-JP" altLang="en-US" dirty="0">
                <a:solidFill>
                  <a:schemeClr val="tx1"/>
                </a:solidFill>
              </a:rPr>
              <a:t>瑞山会総会への</a:t>
            </a:r>
            <a:r>
              <a:rPr kumimoji="1" lang="ja-JP" altLang="en-US" b="1" dirty="0">
                <a:solidFill>
                  <a:schemeClr val="tx1"/>
                </a:solidFill>
              </a:rPr>
              <a:t>３回生招待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dirty="0">
                <a:solidFill>
                  <a:schemeClr val="tx1"/>
                </a:solidFill>
              </a:rPr>
              <a:t>海外協定校への</a:t>
            </a:r>
            <a:r>
              <a:rPr lang="ja-JP" altLang="en-US" b="1" dirty="0">
                <a:solidFill>
                  <a:schemeClr val="tx1"/>
                </a:solidFill>
              </a:rPr>
              <a:t>留学費支援</a:t>
            </a:r>
            <a:endParaRPr lang="en-US" altLang="ja-JP" b="1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dirty="0">
                <a:solidFill>
                  <a:schemeClr val="tx1"/>
                </a:solidFill>
              </a:rPr>
              <a:t>卒業生表彰制度</a:t>
            </a:r>
            <a:endParaRPr lang="en-US" altLang="ja-JP" dirty="0">
              <a:solidFill>
                <a:schemeClr val="tx1"/>
              </a:solidFill>
            </a:endParaRPr>
          </a:p>
          <a:p>
            <a:pPr marL="27432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kumimoji="1" lang="ja-JP" altLang="en-US" dirty="0">
                <a:solidFill>
                  <a:schemeClr val="tx1"/>
                </a:solidFill>
              </a:rPr>
              <a:t>　</a:t>
            </a:r>
            <a:r>
              <a:rPr kumimoji="1" lang="ja-JP" altLang="en-US" sz="1900" dirty="0">
                <a:solidFill>
                  <a:schemeClr val="tx1"/>
                </a:solidFill>
              </a:rPr>
              <a:t>「瑞山会賞」を贈呈（</a:t>
            </a:r>
            <a:r>
              <a:rPr kumimoji="1" lang="en-US" altLang="ja-JP" sz="1900" dirty="0">
                <a:solidFill>
                  <a:schemeClr val="tx1"/>
                </a:solidFill>
              </a:rPr>
              <a:t>3</a:t>
            </a:r>
            <a:r>
              <a:rPr kumimoji="1" lang="ja-JP" altLang="en-US" sz="1900" dirty="0">
                <a:solidFill>
                  <a:schemeClr val="tx1"/>
                </a:solidFill>
              </a:rPr>
              <a:t>名）</a:t>
            </a:r>
            <a:endParaRPr kumimoji="1" lang="en-US" altLang="ja-JP" sz="1900" dirty="0">
              <a:solidFill>
                <a:schemeClr val="tx1"/>
              </a:solidFill>
            </a:endParaRPr>
          </a:p>
          <a:p>
            <a:pPr marL="594360" lvl="2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kumimoji="1" lang="ja-JP" altLang="en-US" sz="1900" dirty="0"/>
              <a:t>成績優秀者、</a:t>
            </a:r>
            <a:r>
              <a:rPr lang="ja-JP" altLang="en-US" sz="1900" dirty="0"/>
              <a:t>卒業論文優秀者、</a:t>
            </a:r>
            <a:r>
              <a:rPr kumimoji="1" lang="ja-JP" altLang="en-US" sz="1900" dirty="0"/>
              <a:t>難関試験合格者など</a:t>
            </a:r>
            <a:endParaRPr kumimoji="1" lang="en-US" altLang="ja-JP" sz="1900" dirty="0"/>
          </a:p>
          <a:p>
            <a:pPr marL="266700" lvl="2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ja-JP" sz="2400" dirty="0">
              <a:solidFill>
                <a:schemeClr val="tx2"/>
              </a:solidFill>
            </a:endParaRPr>
          </a:p>
          <a:p>
            <a:pPr marL="594360" lvl="2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kumimoji="1" lang="en-US" altLang="ja-JP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472237" y="1484784"/>
            <a:ext cx="4041648" cy="493776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ja-JP" altLang="en-US" sz="3000" b="1" dirty="0">
                <a:solidFill>
                  <a:srgbClr val="FF0000"/>
                </a:solidFill>
              </a:rPr>
              <a:t>卒業生向け（正会員）</a:t>
            </a:r>
            <a:endParaRPr lang="en-US" altLang="ja-JP" sz="3000" b="1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ja-JP" altLang="en-US" b="1" dirty="0">
                <a:solidFill>
                  <a:schemeClr val="tx1"/>
                </a:solidFill>
              </a:rPr>
              <a:t>懇親行事</a:t>
            </a:r>
            <a:r>
              <a:rPr lang="ja-JP" altLang="en-US" sz="1900" dirty="0">
                <a:solidFill>
                  <a:schemeClr val="tx1"/>
                </a:solidFill>
              </a:rPr>
              <a:t>（家族対象）</a:t>
            </a:r>
            <a:endParaRPr lang="en-US" altLang="ja-JP" sz="1900" dirty="0">
              <a:solidFill>
                <a:schemeClr val="tx1"/>
              </a:solidFill>
            </a:endParaRPr>
          </a:p>
          <a:p>
            <a:pPr marL="59436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kumimoji="1" lang="ja-JP" altLang="en-US" dirty="0"/>
              <a:t>　山崎川さくら祭り</a:t>
            </a:r>
            <a:endParaRPr kumimoji="1" lang="en-US" altLang="ja-JP" dirty="0"/>
          </a:p>
          <a:p>
            <a:pPr marL="59436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ja-JP" altLang="en-US" dirty="0"/>
              <a:t>　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乗馬体験会（適時開催）</a:t>
            </a:r>
            <a:endParaRPr lang="en-US" altLang="ja-JP" dirty="0"/>
          </a:p>
          <a:p>
            <a:pPr marL="59436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ja-JP" altLang="en-US" dirty="0"/>
              <a:t>　総会後の懇親会</a:t>
            </a:r>
            <a:endParaRPr lang="en-US" altLang="ja-JP" dirty="0"/>
          </a:p>
          <a:p>
            <a:pPr marL="59436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ja-JP" altLang="en-US" dirty="0"/>
              <a:t>　ゴルフ大会（年２回）ほか</a:t>
            </a:r>
            <a:endParaRPr lang="en-US" altLang="ja-JP" dirty="0"/>
          </a:p>
          <a:p>
            <a:pPr marL="594360" lvl="2" indent="0">
              <a:spcBef>
                <a:spcPts val="0"/>
              </a:spcBef>
              <a:spcAft>
                <a:spcPts val="600"/>
              </a:spcAft>
              <a:buNone/>
            </a:pPr>
            <a:endParaRPr kumimoji="1" lang="en-US" altLang="ja-JP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kumimoji="1" lang="ja-JP" altLang="en-US" dirty="0">
                <a:solidFill>
                  <a:schemeClr val="tx1"/>
                </a:solidFill>
              </a:rPr>
              <a:t>瑞山会報の発行・</a:t>
            </a:r>
            <a:r>
              <a:rPr kumimoji="1" lang="ja-JP" altLang="en-US" sz="2400" dirty="0">
                <a:solidFill>
                  <a:schemeClr val="tx1"/>
                </a:solidFill>
              </a:rPr>
              <a:t>送付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ja-JP" altLang="en-US" sz="2400" dirty="0">
                <a:solidFill>
                  <a:schemeClr val="tx1"/>
                </a:solidFill>
              </a:rPr>
              <a:t>瑞山会</a:t>
            </a:r>
            <a:r>
              <a:rPr lang="ja-JP" altLang="en-US" sz="2400" b="1" dirty="0">
                <a:solidFill>
                  <a:schemeClr val="tx1"/>
                </a:solidFill>
              </a:rPr>
              <a:t>ホームページ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kumimoji="1" lang="ja-JP" altLang="en-US" dirty="0">
                <a:solidFill>
                  <a:schemeClr val="tx1"/>
                </a:solidFill>
              </a:rPr>
              <a:t>瑞山会</a:t>
            </a:r>
            <a:r>
              <a:rPr lang="ja-JP" altLang="en-US" dirty="0">
                <a:solidFill>
                  <a:schemeClr val="tx1"/>
                </a:solidFill>
              </a:rPr>
              <a:t>員</a:t>
            </a:r>
            <a:r>
              <a:rPr kumimoji="1" lang="ja-JP" altLang="en-US" dirty="0">
                <a:solidFill>
                  <a:schemeClr val="tx1"/>
                </a:solidFill>
              </a:rPr>
              <a:t>名簿の管理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kumimoji="1" lang="ja-JP" altLang="en-US" dirty="0">
                <a:solidFill>
                  <a:schemeClr val="tx1"/>
                </a:solidFill>
              </a:rPr>
              <a:t>同窓会支部活動の支援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643C-4354-4520-BE10-52E9E58BE9B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93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238" y="308851"/>
            <a:ext cx="8229600" cy="914400"/>
          </a:xfrm>
        </p:spPr>
        <p:txBody>
          <a:bodyPr>
            <a:normAutofit fontScale="90000"/>
          </a:bodyPr>
          <a:lstStyle/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br>
              <a:rPr kumimoji="1" lang="en-US" altLang="ja-JP" sz="2700" b="1" dirty="0">
                <a:solidFill>
                  <a:srgbClr val="0070C0"/>
                </a:solidFill>
              </a:rPr>
            </a:br>
            <a:br>
              <a:rPr kumimoji="1" lang="en-US" altLang="ja-JP" sz="2700" b="1" dirty="0">
                <a:solidFill>
                  <a:srgbClr val="0070C0"/>
                </a:solidFill>
              </a:rPr>
            </a:br>
            <a:r>
              <a:rPr kumimoji="1" lang="ja-JP" altLang="en-US" sz="3600" b="1" dirty="0">
                <a:solidFill>
                  <a:srgbClr val="0070C0"/>
                </a:solidFill>
              </a:rPr>
              <a:t>キャリアデザイン特殊講義</a:t>
            </a:r>
            <a:r>
              <a:rPr lang="ja-JP" altLang="en-US" sz="2100" dirty="0">
                <a:solidFill>
                  <a:srgbClr val="0070C0"/>
                </a:solidFill>
              </a:rPr>
              <a:t>  </a:t>
            </a:r>
            <a:r>
              <a:rPr lang="en-US" altLang="ja-JP" sz="2700" dirty="0">
                <a:solidFill>
                  <a:srgbClr val="0070C0"/>
                </a:solidFill>
              </a:rPr>
              <a:t>2025</a:t>
            </a:r>
            <a:r>
              <a:rPr lang="ja-JP" altLang="en-US" sz="2700" dirty="0">
                <a:solidFill>
                  <a:srgbClr val="0070C0"/>
                </a:solidFill>
              </a:rPr>
              <a:t>年度講師陣</a:t>
            </a:r>
            <a:r>
              <a:rPr lang="ja-JP" altLang="en-US" dirty="0">
                <a:solidFill>
                  <a:srgbClr val="0070C0"/>
                </a:solidFill>
              </a:rPr>
              <a:t>　</a:t>
            </a:r>
            <a:br>
              <a:rPr kumimoji="1" lang="en-US" altLang="ja-JP" dirty="0">
                <a:solidFill>
                  <a:srgbClr val="0070C0"/>
                </a:solidFill>
              </a:rPr>
            </a:b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643C-4354-4520-BE10-52E9E58BE9B3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"/>
          </p:nvPr>
        </p:nvSpPr>
        <p:spPr>
          <a:xfrm>
            <a:off x="298837" y="1462801"/>
            <a:ext cx="4231203" cy="455848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kumimoji="1" lang="ja-JP" altLang="en-US" dirty="0"/>
              <a:t>１．</a:t>
            </a:r>
            <a:r>
              <a:rPr lang="ja-JP" altLang="ja-JP" kern="1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（製造業・同窓会） </a:t>
            </a:r>
            <a:endParaRPr lang="en-US" altLang="ja-JP" kern="100" dirty="0">
              <a:solidFill>
                <a:srgbClr val="FF0000"/>
              </a:solidFill>
              <a:effectLst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en-US" b="1" kern="100" dirty="0">
                <a:cs typeface="Times New Roman" panose="02020603050405020304" pitchFamily="18" charset="0"/>
              </a:rPr>
              <a:t>　</a:t>
            </a:r>
            <a:r>
              <a:rPr lang="ja-JP" altLang="ja-JP" b="1" kern="100" dirty="0">
                <a:effectLst/>
                <a:cs typeface="Times New Roman" panose="02020603050405020304" pitchFamily="18" charset="0"/>
              </a:rPr>
              <a:t>片山守氏</a:t>
            </a:r>
            <a:r>
              <a:rPr lang="en-US" altLang="ja-JP" kern="100" dirty="0">
                <a:effectLst/>
                <a:cs typeface="Times New Roman" panose="02020603050405020304" pitchFamily="18" charset="0"/>
              </a:rPr>
              <a:t>(1978.3.</a:t>
            </a:r>
            <a:r>
              <a:rPr lang="ja-JP" altLang="ja-JP" kern="100" dirty="0">
                <a:effectLst/>
                <a:cs typeface="Times New Roman" panose="02020603050405020304" pitchFamily="18" charset="0"/>
              </a:rPr>
              <a:t>卒業</a:t>
            </a:r>
            <a:r>
              <a:rPr lang="en-US" altLang="ja-JP" kern="100" dirty="0">
                <a:effectLst/>
                <a:cs typeface="Times New Roman" panose="02020603050405020304" pitchFamily="18" charset="0"/>
              </a:rPr>
              <a:t>)</a:t>
            </a:r>
            <a:r>
              <a:rPr lang="ja-JP" altLang="en-US" kern="100" dirty="0">
                <a:effectLst/>
                <a:cs typeface="Times New Roman" panose="02020603050405020304" pitchFamily="18" charset="0"/>
              </a:rPr>
              <a:t>（</a:t>
            </a:r>
            <a:r>
              <a:rPr lang="en-US" altLang="ja-JP" kern="100" dirty="0">
                <a:effectLst/>
                <a:cs typeface="Times New Roman" panose="02020603050405020304" pitchFamily="18" charset="0"/>
              </a:rPr>
              <a:t>1</a:t>
            </a:r>
            <a:r>
              <a:rPr lang="ja-JP" altLang="en-US" kern="100" dirty="0">
                <a:effectLst/>
                <a:cs typeface="Times New Roman" panose="02020603050405020304" pitchFamily="18" charset="0"/>
              </a:rPr>
              <a:t>･</a:t>
            </a:r>
            <a:r>
              <a:rPr lang="en-US" altLang="ja-JP" kern="100" dirty="0">
                <a:effectLst/>
                <a:cs typeface="Times New Roman" panose="02020603050405020304" pitchFamily="18" charset="0"/>
              </a:rPr>
              <a:t>2</a:t>
            </a:r>
            <a:r>
              <a:rPr lang="ja-JP" altLang="en-US" kern="100" dirty="0">
                <a:effectLst/>
                <a:cs typeface="Times New Roman" panose="02020603050405020304" pitchFamily="18" charset="0"/>
              </a:rPr>
              <a:t>回）</a:t>
            </a:r>
            <a:endParaRPr lang="en-US" altLang="ja-JP" kern="1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en-US" kern="100" dirty="0">
                <a:effectLst/>
                <a:cs typeface="Times New Roman" panose="02020603050405020304" pitchFamily="18" charset="0"/>
              </a:rPr>
              <a:t>　</a:t>
            </a:r>
            <a:r>
              <a:rPr lang="ja-JP" altLang="ja-JP" kern="100" dirty="0">
                <a:effectLst/>
                <a:cs typeface="Times New Roman" panose="02020603050405020304" pitchFamily="18" charset="0"/>
              </a:rPr>
              <a:t>トヨタモビリティ東京</a:t>
            </a:r>
            <a:r>
              <a:rPr lang="ja-JP" altLang="en-US" kern="100" dirty="0">
                <a:effectLst/>
                <a:cs typeface="Times New Roman" panose="02020603050405020304" pitchFamily="18" charset="0"/>
              </a:rPr>
              <a:t> </a:t>
            </a:r>
            <a:r>
              <a:rPr lang="ja-JP" altLang="ja-JP" kern="100" dirty="0">
                <a:effectLst/>
                <a:cs typeface="Times New Roman" panose="02020603050405020304" pitchFamily="18" charset="0"/>
              </a:rPr>
              <a:t>元社長</a:t>
            </a:r>
          </a:p>
          <a:p>
            <a:pPr marL="0" indent="0" algn="just">
              <a:buNone/>
            </a:pPr>
            <a:r>
              <a:rPr lang="en-US" altLang="ja-JP" kern="100" dirty="0">
                <a:effectLst/>
                <a:cs typeface="Times New Roman" panose="02020603050405020304" pitchFamily="18" charset="0"/>
              </a:rPr>
              <a:t> </a:t>
            </a:r>
            <a:endParaRPr lang="ja-JP" altLang="ja-JP" kern="100" dirty="0">
              <a:effectLst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en-US" kern="100" dirty="0">
                <a:effectLst/>
                <a:cs typeface="Times New Roman" panose="02020603050405020304" pitchFamily="18" charset="0"/>
              </a:rPr>
              <a:t>２．</a:t>
            </a:r>
            <a:r>
              <a:rPr lang="ja-JP" altLang="ja-JP" kern="1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（金融業）</a:t>
            </a:r>
            <a:endParaRPr lang="en-US" altLang="ja-JP" kern="100" dirty="0">
              <a:solidFill>
                <a:srgbClr val="FF0000"/>
              </a:solidFill>
              <a:effectLst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en-US" b="1" kern="100" dirty="0">
                <a:effectLst/>
                <a:cs typeface="Times New Roman" panose="02020603050405020304" pitchFamily="18" charset="0"/>
              </a:rPr>
              <a:t>　</a:t>
            </a:r>
            <a:r>
              <a:rPr lang="ja-JP" altLang="ja-JP" b="1" kern="100" dirty="0">
                <a:effectLst/>
                <a:cs typeface="Times New Roman" panose="02020603050405020304" pitchFamily="18" charset="0"/>
              </a:rPr>
              <a:t>金田洋輔氏</a:t>
            </a:r>
            <a:r>
              <a:rPr lang="en-US" altLang="ja-JP" kern="100" dirty="0">
                <a:effectLst/>
                <a:cs typeface="Times New Roman" panose="02020603050405020304" pitchFamily="18" charset="0"/>
              </a:rPr>
              <a:t>(2009.3.</a:t>
            </a:r>
            <a:r>
              <a:rPr lang="ja-JP" altLang="ja-JP" kern="100" dirty="0">
                <a:effectLst/>
                <a:cs typeface="Times New Roman" panose="02020603050405020304" pitchFamily="18" charset="0"/>
              </a:rPr>
              <a:t>卒業</a:t>
            </a:r>
            <a:r>
              <a:rPr lang="en-US" altLang="ja-JP" kern="100" dirty="0">
                <a:effectLst/>
                <a:cs typeface="Times New Roman" panose="02020603050405020304" pitchFamily="18" charset="0"/>
              </a:rPr>
              <a:t>)</a:t>
            </a:r>
            <a:r>
              <a:rPr lang="ja-JP" altLang="en-US" kern="100" dirty="0">
                <a:effectLst/>
                <a:cs typeface="Times New Roman" panose="02020603050405020304" pitchFamily="18" charset="0"/>
              </a:rPr>
              <a:t>（</a:t>
            </a:r>
            <a:r>
              <a:rPr lang="en-US" altLang="ja-JP" kern="100" dirty="0">
                <a:effectLst/>
                <a:cs typeface="Times New Roman" panose="02020603050405020304" pitchFamily="18" charset="0"/>
              </a:rPr>
              <a:t>3</a:t>
            </a:r>
            <a:r>
              <a:rPr lang="ja-JP" altLang="en-US" kern="100" dirty="0">
                <a:effectLst/>
                <a:cs typeface="Times New Roman" panose="02020603050405020304" pitchFamily="18" charset="0"/>
              </a:rPr>
              <a:t>･</a:t>
            </a:r>
            <a:r>
              <a:rPr lang="en-US" altLang="ja-JP" kern="100" dirty="0">
                <a:effectLst/>
                <a:cs typeface="Times New Roman" panose="02020603050405020304" pitchFamily="18" charset="0"/>
              </a:rPr>
              <a:t>4</a:t>
            </a:r>
            <a:r>
              <a:rPr lang="ja-JP" altLang="en-US" kern="100" dirty="0">
                <a:effectLst/>
                <a:cs typeface="Times New Roman" panose="02020603050405020304" pitchFamily="18" charset="0"/>
              </a:rPr>
              <a:t>回）</a:t>
            </a:r>
            <a:endParaRPr lang="en-US" altLang="ja-JP" kern="100" dirty="0">
              <a:effectLst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en-US" kern="100" dirty="0">
                <a:cs typeface="Times New Roman" panose="02020603050405020304" pitchFamily="18" charset="0"/>
              </a:rPr>
              <a:t>　</a:t>
            </a:r>
            <a:r>
              <a:rPr lang="ja-JP" altLang="ja-JP" kern="100" dirty="0">
                <a:effectLst/>
                <a:cs typeface="Times New Roman" panose="02020603050405020304" pitchFamily="18" charset="0"/>
              </a:rPr>
              <a:t>名古屋銀行 法人営業部副業務役</a:t>
            </a:r>
          </a:p>
          <a:p>
            <a:pPr marL="0" indent="0" algn="just">
              <a:buNone/>
            </a:pPr>
            <a:r>
              <a:rPr lang="en-US" altLang="ja-JP" kern="100" dirty="0">
                <a:effectLst/>
                <a:cs typeface="Times New Roman" panose="02020603050405020304" pitchFamily="18" charset="0"/>
              </a:rPr>
              <a:t> </a:t>
            </a:r>
            <a:endParaRPr lang="ja-JP" altLang="ja-JP" kern="100" dirty="0">
              <a:effectLst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en-US" kern="100" dirty="0">
                <a:effectLst/>
                <a:cs typeface="Times New Roman" panose="02020603050405020304" pitchFamily="18" charset="0"/>
              </a:rPr>
              <a:t>３．</a:t>
            </a:r>
            <a:r>
              <a:rPr lang="ja-JP" altLang="ja-JP" kern="1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（電力業）</a:t>
            </a:r>
            <a:endParaRPr lang="en-US" altLang="ja-JP" kern="100" dirty="0">
              <a:solidFill>
                <a:srgbClr val="FF0000"/>
              </a:solidFill>
              <a:effectLst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en-US" b="1" kern="100" dirty="0">
                <a:cs typeface="Times New Roman" panose="02020603050405020304" pitchFamily="18" charset="0"/>
              </a:rPr>
              <a:t>　</a:t>
            </a:r>
            <a:r>
              <a:rPr lang="ja-JP" altLang="ja-JP" b="1" kern="100" dirty="0">
                <a:effectLst/>
                <a:cs typeface="Times New Roman" panose="02020603050405020304" pitchFamily="18" charset="0"/>
              </a:rPr>
              <a:t>折野賢樹氏</a:t>
            </a:r>
            <a:r>
              <a:rPr lang="en-US" altLang="ja-JP" kern="100" dirty="0">
                <a:effectLst/>
                <a:cs typeface="Times New Roman" panose="02020603050405020304" pitchFamily="18" charset="0"/>
              </a:rPr>
              <a:t>(2003.3.</a:t>
            </a:r>
            <a:r>
              <a:rPr lang="ja-JP" altLang="ja-JP" kern="100" dirty="0">
                <a:effectLst/>
                <a:cs typeface="Times New Roman" panose="02020603050405020304" pitchFamily="18" charset="0"/>
              </a:rPr>
              <a:t>卒業</a:t>
            </a:r>
            <a:r>
              <a:rPr lang="en-US" altLang="ja-JP" kern="100" dirty="0">
                <a:effectLst/>
                <a:cs typeface="Times New Roman" panose="02020603050405020304" pitchFamily="18" charset="0"/>
              </a:rPr>
              <a:t>)</a:t>
            </a:r>
            <a:r>
              <a:rPr lang="ja-JP" altLang="en-US" kern="100" dirty="0">
                <a:effectLst/>
                <a:cs typeface="Times New Roman" panose="02020603050405020304" pitchFamily="18" charset="0"/>
              </a:rPr>
              <a:t>（</a:t>
            </a:r>
            <a:r>
              <a:rPr lang="en-US" altLang="ja-JP" kern="100" dirty="0">
                <a:effectLst/>
                <a:cs typeface="Times New Roman" panose="02020603050405020304" pitchFamily="18" charset="0"/>
              </a:rPr>
              <a:t>5</a:t>
            </a:r>
            <a:r>
              <a:rPr lang="ja-JP" altLang="en-US" kern="100" dirty="0">
                <a:effectLst/>
                <a:cs typeface="Times New Roman" panose="02020603050405020304" pitchFamily="18" charset="0"/>
              </a:rPr>
              <a:t>･</a:t>
            </a:r>
            <a:r>
              <a:rPr lang="en-US" altLang="ja-JP" kern="100" dirty="0">
                <a:effectLst/>
                <a:cs typeface="Times New Roman" panose="02020603050405020304" pitchFamily="18" charset="0"/>
              </a:rPr>
              <a:t>6</a:t>
            </a:r>
            <a:r>
              <a:rPr lang="ja-JP" altLang="en-US" kern="100" dirty="0">
                <a:effectLst/>
                <a:cs typeface="Times New Roman" panose="02020603050405020304" pitchFamily="18" charset="0"/>
              </a:rPr>
              <a:t>回）</a:t>
            </a:r>
            <a:endParaRPr lang="en-US" altLang="ja-JP" kern="1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en-US" kern="100" dirty="0">
                <a:effectLst/>
                <a:cs typeface="Times New Roman" panose="02020603050405020304" pitchFamily="18" charset="0"/>
              </a:rPr>
              <a:t>　</a:t>
            </a:r>
            <a:r>
              <a:rPr lang="ja-JP" altLang="ja-JP" kern="100" dirty="0">
                <a:effectLst/>
                <a:cs typeface="Times New Roman" panose="02020603050405020304" pitchFamily="18" charset="0"/>
              </a:rPr>
              <a:t>中部電力 経営戦略本部課長</a:t>
            </a:r>
          </a:p>
          <a:p>
            <a:pPr marL="0" indent="0" algn="just">
              <a:buNone/>
            </a:pPr>
            <a:r>
              <a:rPr lang="en-US" altLang="ja-JP" kern="100" dirty="0">
                <a:effectLst/>
                <a:cs typeface="Times New Roman" panose="02020603050405020304" pitchFamily="18" charset="0"/>
              </a:rPr>
              <a:t> </a:t>
            </a:r>
            <a:endParaRPr lang="ja-JP" altLang="ja-JP" kern="100" dirty="0">
              <a:effectLst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en-US" kern="100" dirty="0">
                <a:effectLst/>
                <a:cs typeface="Times New Roman" panose="02020603050405020304" pitchFamily="18" charset="0"/>
              </a:rPr>
              <a:t>４．</a:t>
            </a:r>
            <a:r>
              <a:rPr lang="ja-JP" altLang="ja-JP" kern="1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（資格）</a:t>
            </a:r>
            <a:endParaRPr lang="en-US" altLang="ja-JP" kern="100" dirty="0">
              <a:solidFill>
                <a:srgbClr val="FF0000"/>
              </a:solidFill>
              <a:effectLst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en-US" b="1" kern="100" dirty="0">
                <a:cs typeface="Times New Roman" panose="02020603050405020304" pitchFamily="18" charset="0"/>
              </a:rPr>
              <a:t>　</a:t>
            </a:r>
            <a:r>
              <a:rPr lang="ja-JP" altLang="ja-JP" b="1" kern="100" dirty="0">
                <a:effectLst/>
                <a:cs typeface="Times New Roman" panose="02020603050405020304" pitchFamily="18" charset="0"/>
              </a:rPr>
              <a:t>鶴田幸久氏</a:t>
            </a:r>
            <a:r>
              <a:rPr lang="en-US" altLang="ja-JP" kern="100" dirty="0">
                <a:effectLst/>
                <a:cs typeface="Times New Roman" panose="02020603050405020304" pitchFamily="18" charset="0"/>
              </a:rPr>
              <a:t>(1999.3.</a:t>
            </a:r>
            <a:r>
              <a:rPr lang="ja-JP" altLang="ja-JP" kern="100" dirty="0">
                <a:effectLst/>
                <a:cs typeface="Times New Roman" panose="02020603050405020304" pitchFamily="18" charset="0"/>
              </a:rPr>
              <a:t>卒業</a:t>
            </a:r>
            <a:r>
              <a:rPr lang="en-US" altLang="ja-JP" kern="100" dirty="0">
                <a:effectLst/>
                <a:cs typeface="Times New Roman" panose="02020603050405020304" pitchFamily="18" charset="0"/>
              </a:rPr>
              <a:t>)</a:t>
            </a:r>
            <a:r>
              <a:rPr lang="ja-JP" altLang="en-US" kern="100" dirty="0">
                <a:effectLst/>
                <a:cs typeface="Times New Roman" panose="02020603050405020304" pitchFamily="18" charset="0"/>
              </a:rPr>
              <a:t>（</a:t>
            </a:r>
            <a:r>
              <a:rPr lang="en-US" altLang="ja-JP" kern="100" dirty="0">
                <a:effectLst/>
                <a:cs typeface="Times New Roman" panose="02020603050405020304" pitchFamily="18" charset="0"/>
              </a:rPr>
              <a:t>7</a:t>
            </a:r>
            <a:r>
              <a:rPr lang="ja-JP" altLang="en-US" kern="100" dirty="0">
                <a:effectLst/>
                <a:cs typeface="Times New Roman" panose="02020603050405020304" pitchFamily="18" charset="0"/>
              </a:rPr>
              <a:t>･</a:t>
            </a:r>
            <a:r>
              <a:rPr lang="en-US" altLang="ja-JP" kern="100" dirty="0">
                <a:effectLst/>
                <a:cs typeface="Times New Roman" panose="02020603050405020304" pitchFamily="18" charset="0"/>
              </a:rPr>
              <a:t>9</a:t>
            </a:r>
            <a:r>
              <a:rPr lang="ja-JP" altLang="en-US" kern="100" dirty="0">
                <a:effectLst/>
                <a:cs typeface="Times New Roman" panose="02020603050405020304" pitchFamily="18" charset="0"/>
              </a:rPr>
              <a:t>回）</a:t>
            </a:r>
            <a:endParaRPr lang="en-US" altLang="ja-JP" kern="1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en-US" kern="100" dirty="0">
                <a:effectLst/>
                <a:cs typeface="Times New Roman" panose="02020603050405020304" pitchFamily="18" charset="0"/>
              </a:rPr>
              <a:t>　</a:t>
            </a:r>
            <a:r>
              <a:rPr lang="ja-JP" altLang="ja-JP" kern="100" dirty="0">
                <a:effectLst/>
                <a:cs typeface="Times New Roman" panose="02020603050405020304" pitchFamily="18" charset="0"/>
              </a:rPr>
              <a:t>グロースリンク税理士法人 代表社員</a:t>
            </a:r>
          </a:p>
          <a:p>
            <a:pPr marL="0" indent="0">
              <a:buNone/>
            </a:pPr>
            <a:endParaRPr kumimoji="1" lang="ja-JP" altLang="en-US" sz="1900" dirty="0"/>
          </a:p>
        </p:txBody>
      </p:sp>
      <p:sp>
        <p:nvSpPr>
          <p:cNvPr id="6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02048" y="1458057"/>
            <a:ext cx="4434448" cy="463523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ja-JP" altLang="en-US" kern="100" dirty="0">
                <a:effectLst/>
                <a:cs typeface="Times New Roman" panose="02020603050405020304" pitchFamily="18" charset="0"/>
              </a:rPr>
              <a:t>５．</a:t>
            </a:r>
            <a:r>
              <a:rPr lang="ja-JP" altLang="ja-JP" kern="1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（大学院） </a:t>
            </a:r>
            <a:endParaRPr lang="en-US" altLang="ja-JP" kern="100" dirty="0">
              <a:solidFill>
                <a:srgbClr val="FF0000"/>
              </a:solidFill>
              <a:effectLst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en-US" b="1" kern="100" dirty="0">
                <a:solidFill>
                  <a:schemeClr val="tx2"/>
                </a:solidFill>
                <a:cs typeface="Times New Roman" panose="02020603050405020304" pitchFamily="18" charset="0"/>
              </a:rPr>
              <a:t>　</a:t>
            </a:r>
            <a:r>
              <a:rPr lang="ja-JP" altLang="ja-JP" b="1" kern="100" dirty="0">
                <a:effectLst/>
                <a:cs typeface="Times New Roman" panose="02020603050405020304" pitchFamily="18" charset="0"/>
              </a:rPr>
              <a:t>吉田</a:t>
            </a:r>
            <a:r>
              <a:rPr lang="ja-JP" altLang="en-US" b="1" kern="100" dirty="0">
                <a:effectLst/>
                <a:cs typeface="Times New Roman" panose="02020603050405020304" pitchFamily="18" charset="0"/>
              </a:rPr>
              <a:t>和生</a:t>
            </a:r>
            <a:r>
              <a:rPr lang="ja-JP" altLang="ja-JP" b="1" kern="100" dirty="0">
                <a:effectLst/>
                <a:cs typeface="Times New Roman" panose="02020603050405020304" pitchFamily="18" charset="0"/>
              </a:rPr>
              <a:t>氏</a:t>
            </a:r>
            <a:r>
              <a:rPr lang="en-US" altLang="ja-JP" kern="100" dirty="0">
                <a:effectLst/>
                <a:cs typeface="Times New Roman" panose="02020603050405020304" pitchFamily="18" charset="0"/>
              </a:rPr>
              <a:t>(1987.3.</a:t>
            </a:r>
            <a:r>
              <a:rPr lang="ja-JP" altLang="ja-JP" kern="100" dirty="0">
                <a:effectLst/>
                <a:cs typeface="Times New Roman" panose="02020603050405020304" pitchFamily="18" charset="0"/>
              </a:rPr>
              <a:t>卒業</a:t>
            </a:r>
            <a:r>
              <a:rPr lang="en-US" altLang="ja-JP" kern="100" dirty="0">
                <a:effectLst/>
                <a:cs typeface="Times New Roman" panose="02020603050405020304" pitchFamily="18" charset="0"/>
              </a:rPr>
              <a:t>)</a:t>
            </a:r>
            <a:r>
              <a:rPr lang="ja-JP" altLang="en-US" kern="100" dirty="0">
                <a:effectLst/>
                <a:cs typeface="Times New Roman" panose="02020603050405020304" pitchFamily="18" charset="0"/>
              </a:rPr>
              <a:t>（</a:t>
            </a:r>
            <a:r>
              <a:rPr lang="en-US" altLang="ja-JP" kern="100" dirty="0">
                <a:effectLst/>
                <a:cs typeface="Times New Roman" panose="02020603050405020304" pitchFamily="18" charset="0"/>
              </a:rPr>
              <a:t>8</a:t>
            </a:r>
            <a:r>
              <a:rPr lang="ja-JP" altLang="en-US" kern="100" dirty="0">
                <a:effectLst/>
                <a:cs typeface="Times New Roman" panose="02020603050405020304" pitchFamily="18" charset="0"/>
              </a:rPr>
              <a:t>回）</a:t>
            </a:r>
            <a:endParaRPr lang="en-US" altLang="ja-JP" kern="1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en-US" kern="100" dirty="0">
                <a:effectLst/>
                <a:cs typeface="Times New Roman" panose="02020603050405020304" pitchFamily="18" charset="0"/>
              </a:rPr>
              <a:t>　</a:t>
            </a:r>
            <a:r>
              <a:rPr lang="ja-JP" altLang="ja-JP" kern="100" dirty="0">
                <a:effectLst/>
                <a:cs typeface="Times New Roman" panose="02020603050405020304" pitchFamily="18" charset="0"/>
              </a:rPr>
              <a:t>名古屋市立大学</a:t>
            </a:r>
            <a:r>
              <a:rPr lang="en-US" altLang="ja-JP" kern="100" dirty="0">
                <a:effectLst/>
                <a:cs typeface="Times New Roman" panose="02020603050405020304" pitchFamily="18" charset="0"/>
              </a:rPr>
              <a:t> </a:t>
            </a:r>
            <a:r>
              <a:rPr lang="ja-JP" altLang="ja-JP" kern="100" dirty="0">
                <a:effectLst/>
                <a:cs typeface="Times New Roman" panose="02020603050405020304" pitchFamily="18" charset="0"/>
              </a:rPr>
              <a:t>経済学部教授</a:t>
            </a:r>
          </a:p>
          <a:p>
            <a:pPr marL="0" indent="0" algn="just">
              <a:buNone/>
            </a:pPr>
            <a:r>
              <a:rPr lang="en-US" altLang="ja-JP" kern="100" dirty="0">
                <a:effectLst/>
                <a:cs typeface="Times New Roman" panose="02020603050405020304" pitchFamily="18" charset="0"/>
              </a:rPr>
              <a:t> </a:t>
            </a:r>
            <a:endParaRPr lang="ja-JP" altLang="ja-JP" kern="100" dirty="0">
              <a:effectLst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en-US" kern="100" dirty="0">
                <a:effectLst/>
                <a:cs typeface="Times New Roman" panose="02020603050405020304" pitchFamily="18" charset="0"/>
              </a:rPr>
              <a:t>６．</a:t>
            </a:r>
            <a:r>
              <a:rPr lang="ja-JP" altLang="ja-JP" kern="1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（製造業） </a:t>
            </a:r>
            <a:endParaRPr lang="en-US" altLang="ja-JP" kern="100" dirty="0">
              <a:solidFill>
                <a:srgbClr val="FF0000"/>
              </a:solidFill>
              <a:effectLst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en-US" b="1" kern="100" dirty="0">
                <a:solidFill>
                  <a:schemeClr val="tx2"/>
                </a:solidFill>
                <a:cs typeface="Times New Roman" panose="02020603050405020304" pitchFamily="18" charset="0"/>
              </a:rPr>
              <a:t>　</a:t>
            </a:r>
            <a:r>
              <a:rPr lang="ja-JP" altLang="ja-JP" b="1" kern="100" dirty="0">
                <a:effectLst/>
                <a:cs typeface="Times New Roman" panose="02020603050405020304" pitchFamily="18" charset="0"/>
              </a:rPr>
              <a:t>長尾悠子氏</a:t>
            </a:r>
            <a:r>
              <a:rPr lang="en-US" altLang="ja-JP" kern="100" dirty="0">
                <a:effectLst/>
                <a:cs typeface="Times New Roman" panose="02020603050405020304" pitchFamily="18" charset="0"/>
              </a:rPr>
              <a:t>(2014.3.</a:t>
            </a:r>
            <a:r>
              <a:rPr lang="ja-JP" altLang="ja-JP" kern="100" dirty="0">
                <a:effectLst/>
                <a:cs typeface="Times New Roman" panose="02020603050405020304" pitchFamily="18" charset="0"/>
              </a:rPr>
              <a:t>卒業</a:t>
            </a:r>
            <a:r>
              <a:rPr lang="en-US" altLang="ja-JP" kern="100" dirty="0">
                <a:effectLst/>
                <a:cs typeface="Times New Roman" panose="02020603050405020304" pitchFamily="18" charset="0"/>
              </a:rPr>
              <a:t>)(10</a:t>
            </a:r>
            <a:r>
              <a:rPr lang="ja-JP" altLang="en-US" kern="100" dirty="0">
                <a:effectLst/>
                <a:cs typeface="Times New Roman" panose="02020603050405020304" pitchFamily="18" charset="0"/>
              </a:rPr>
              <a:t>・</a:t>
            </a:r>
            <a:r>
              <a:rPr lang="en-US" altLang="ja-JP" kern="100" dirty="0">
                <a:effectLst/>
                <a:cs typeface="Times New Roman" panose="02020603050405020304" pitchFamily="18" charset="0"/>
              </a:rPr>
              <a:t>11</a:t>
            </a:r>
            <a:r>
              <a:rPr lang="ja-JP" altLang="en-US" kern="100" dirty="0">
                <a:effectLst/>
                <a:cs typeface="Times New Roman" panose="02020603050405020304" pitchFamily="18" charset="0"/>
              </a:rPr>
              <a:t>回</a:t>
            </a:r>
            <a:r>
              <a:rPr lang="en-US" altLang="ja-JP" kern="100" dirty="0">
                <a:effectLst/>
                <a:cs typeface="Times New Roman" panose="02020603050405020304" pitchFamily="18" charset="0"/>
              </a:rPr>
              <a:t>)</a:t>
            </a:r>
            <a:endParaRPr lang="ja-JP" altLang="ja-JP" kern="100" dirty="0">
              <a:effectLst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ja-JP" altLang="ja-JP" kern="100" dirty="0">
                <a:effectLst/>
                <a:cs typeface="Times New Roman" panose="02020603050405020304" pitchFamily="18" charset="0"/>
              </a:rPr>
              <a:t>江崎グリコ マーケティング企画室</a:t>
            </a:r>
          </a:p>
          <a:p>
            <a:pPr marL="0" indent="0" algn="just">
              <a:buNone/>
            </a:pPr>
            <a:r>
              <a:rPr lang="en-US" altLang="ja-JP" kern="100" dirty="0">
                <a:effectLst/>
                <a:cs typeface="Times New Roman" panose="02020603050405020304" pitchFamily="18" charset="0"/>
              </a:rPr>
              <a:t> </a:t>
            </a:r>
            <a:endParaRPr lang="ja-JP" altLang="ja-JP" kern="100" dirty="0">
              <a:effectLst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en-US" kern="100" dirty="0">
                <a:effectLst/>
                <a:cs typeface="Times New Roman" panose="02020603050405020304" pitchFamily="18" charset="0"/>
              </a:rPr>
              <a:t>７．</a:t>
            </a:r>
            <a:r>
              <a:rPr lang="ja-JP" altLang="ja-JP" kern="1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（</a:t>
            </a:r>
            <a:r>
              <a:rPr lang="en-US" altLang="ja-JP" kern="1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IT</a:t>
            </a:r>
            <a:r>
              <a:rPr lang="ja-JP" altLang="ja-JP" kern="1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） </a:t>
            </a:r>
            <a:endParaRPr lang="en-US" altLang="ja-JP" kern="100" dirty="0">
              <a:solidFill>
                <a:srgbClr val="FF0000"/>
              </a:solidFill>
              <a:effectLst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en-US" b="1" kern="100" dirty="0">
                <a:solidFill>
                  <a:schemeClr val="tx2"/>
                </a:solidFill>
                <a:cs typeface="Times New Roman" panose="02020603050405020304" pitchFamily="18" charset="0"/>
              </a:rPr>
              <a:t>　</a:t>
            </a:r>
            <a:r>
              <a:rPr lang="ja-JP" altLang="ja-JP" b="1" kern="100" dirty="0">
                <a:effectLst/>
                <a:cs typeface="Times New Roman" panose="02020603050405020304" pitchFamily="18" charset="0"/>
              </a:rPr>
              <a:t>佐藤百恵氏</a:t>
            </a:r>
            <a:r>
              <a:rPr lang="en-US" altLang="ja-JP" kern="100" dirty="0">
                <a:effectLst/>
                <a:cs typeface="Times New Roman" panose="02020603050405020304" pitchFamily="18" charset="0"/>
              </a:rPr>
              <a:t>(2021.3.</a:t>
            </a:r>
            <a:r>
              <a:rPr lang="ja-JP" altLang="ja-JP" kern="100" dirty="0">
                <a:effectLst/>
                <a:cs typeface="Times New Roman" panose="02020603050405020304" pitchFamily="18" charset="0"/>
              </a:rPr>
              <a:t>卒業</a:t>
            </a:r>
            <a:r>
              <a:rPr lang="en-US" altLang="ja-JP" kern="100" dirty="0">
                <a:effectLst/>
                <a:cs typeface="Times New Roman" panose="02020603050405020304" pitchFamily="18" charset="0"/>
              </a:rPr>
              <a:t>)(12</a:t>
            </a:r>
            <a:r>
              <a:rPr lang="ja-JP" altLang="en-US" kern="100" dirty="0">
                <a:effectLst/>
                <a:cs typeface="Times New Roman" panose="02020603050405020304" pitchFamily="18" charset="0"/>
              </a:rPr>
              <a:t>・</a:t>
            </a:r>
            <a:r>
              <a:rPr lang="en-US" altLang="ja-JP" kern="100" dirty="0">
                <a:effectLst/>
                <a:cs typeface="Times New Roman" panose="02020603050405020304" pitchFamily="18" charset="0"/>
              </a:rPr>
              <a:t>13</a:t>
            </a:r>
            <a:r>
              <a:rPr lang="ja-JP" altLang="en-US" kern="100" dirty="0">
                <a:effectLst/>
                <a:cs typeface="Times New Roman" panose="02020603050405020304" pitchFamily="18" charset="0"/>
              </a:rPr>
              <a:t>回</a:t>
            </a:r>
            <a:r>
              <a:rPr lang="en-US" altLang="ja-JP" kern="100" dirty="0">
                <a:effectLst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ja-JP" altLang="en-US" kern="100" dirty="0">
                <a:cs typeface="Times New Roman" panose="02020603050405020304" pitchFamily="18" charset="0"/>
              </a:rPr>
              <a:t>　</a:t>
            </a:r>
            <a:r>
              <a:rPr lang="ja-JP" altLang="ja-JP" kern="100" dirty="0">
                <a:effectLst/>
                <a:cs typeface="Times New Roman" panose="02020603050405020304" pitchFamily="18" charset="0"/>
              </a:rPr>
              <a:t>オービック 名古屋支店システム部</a:t>
            </a:r>
          </a:p>
          <a:p>
            <a:pPr marL="0" indent="0" algn="just">
              <a:buNone/>
            </a:pPr>
            <a:r>
              <a:rPr lang="en-US" altLang="ja-JP" kern="100" dirty="0">
                <a:effectLst/>
                <a:cs typeface="Times New Roman" panose="02020603050405020304" pitchFamily="18" charset="0"/>
              </a:rPr>
              <a:t> </a:t>
            </a:r>
            <a:endParaRPr lang="ja-JP" altLang="ja-JP" kern="100" dirty="0">
              <a:effectLst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en-US" kern="100" dirty="0">
                <a:effectLst/>
                <a:cs typeface="Times New Roman" panose="02020603050405020304" pitchFamily="18" charset="0"/>
              </a:rPr>
              <a:t>８．</a:t>
            </a:r>
            <a:r>
              <a:rPr lang="ja-JP" altLang="en-US" kern="1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（</a:t>
            </a:r>
            <a:r>
              <a:rPr lang="ja-JP" altLang="ja-JP" kern="1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公務員</a:t>
            </a:r>
            <a:r>
              <a:rPr lang="ja-JP" altLang="en-US" kern="1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）</a:t>
            </a:r>
            <a:r>
              <a:rPr lang="en-US" altLang="ja-JP" kern="1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ja-JP" altLang="en-US" b="1" kern="100" dirty="0">
                <a:solidFill>
                  <a:schemeClr val="tx2"/>
                </a:solidFill>
                <a:cs typeface="Times New Roman" panose="02020603050405020304" pitchFamily="18" charset="0"/>
              </a:rPr>
              <a:t>　</a:t>
            </a:r>
            <a:r>
              <a:rPr lang="ja-JP" altLang="ja-JP" b="1" kern="100" dirty="0">
                <a:effectLst/>
                <a:cs typeface="Times New Roman" panose="02020603050405020304" pitchFamily="18" charset="0"/>
              </a:rPr>
              <a:t>稲山 輝 氏</a:t>
            </a:r>
            <a:r>
              <a:rPr lang="en-US" altLang="ja-JP" kern="100" dirty="0">
                <a:effectLst/>
                <a:cs typeface="Times New Roman" panose="02020603050405020304" pitchFamily="18" charset="0"/>
              </a:rPr>
              <a:t>(2006.3.</a:t>
            </a:r>
            <a:r>
              <a:rPr lang="ja-JP" altLang="ja-JP" kern="100" dirty="0">
                <a:effectLst/>
                <a:cs typeface="Times New Roman" panose="02020603050405020304" pitchFamily="18" charset="0"/>
              </a:rPr>
              <a:t>卒業</a:t>
            </a:r>
            <a:r>
              <a:rPr lang="en-US" altLang="ja-JP" kern="100" dirty="0">
                <a:effectLst/>
                <a:cs typeface="Times New Roman" panose="02020603050405020304" pitchFamily="18" charset="0"/>
              </a:rPr>
              <a:t>)(</a:t>
            </a:r>
            <a:r>
              <a:rPr lang="en-US" altLang="ja-JP" kern="100" dirty="0">
                <a:cs typeface="Times New Roman" panose="02020603050405020304" pitchFamily="18" charset="0"/>
              </a:rPr>
              <a:t>14</a:t>
            </a:r>
            <a:r>
              <a:rPr lang="ja-JP" altLang="en-US" kern="100" dirty="0">
                <a:cs typeface="Times New Roman" panose="02020603050405020304" pitchFamily="18" charset="0"/>
              </a:rPr>
              <a:t>・</a:t>
            </a:r>
            <a:r>
              <a:rPr lang="en-US" altLang="ja-JP" kern="100" dirty="0">
                <a:cs typeface="Times New Roman" panose="02020603050405020304" pitchFamily="18" charset="0"/>
              </a:rPr>
              <a:t>15</a:t>
            </a:r>
            <a:r>
              <a:rPr lang="ja-JP" altLang="en-US" kern="100" dirty="0">
                <a:cs typeface="Times New Roman" panose="02020603050405020304" pitchFamily="18" charset="0"/>
              </a:rPr>
              <a:t>回</a:t>
            </a:r>
            <a:r>
              <a:rPr lang="en-US" altLang="ja-JP" kern="100" dirty="0"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ja-JP" altLang="en-US" kern="100" dirty="0">
                <a:cs typeface="Times New Roman" panose="02020603050405020304" pitchFamily="18" charset="0"/>
              </a:rPr>
              <a:t>　</a:t>
            </a:r>
            <a:r>
              <a:rPr lang="ja-JP" altLang="ja-JP" kern="100" dirty="0">
                <a:effectLst/>
                <a:cs typeface="Times New Roman" panose="02020603050405020304" pitchFamily="18" charset="0"/>
              </a:rPr>
              <a:t>名古屋市役所 総務局企画部担当課長</a:t>
            </a:r>
          </a:p>
          <a:p>
            <a:pPr marL="0" indent="0">
              <a:buNone/>
            </a:pPr>
            <a:endParaRPr kumimoji="1" lang="ja-JP" altLang="en-US" sz="2300" dirty="0"/>
          </a:p>
        </p:txBody>
      </p:sp>
    </p:spTree>
    <p:extLst>
      <p:ext uri="{BB962C8B-B14F-4D97-AF65-F5344CB8AC3E}">
        <p14:creationId xmlns:p14="http://schemas.microsoft.com/office/powerpoint/2010/main" val="4228175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0070C0"/>
                </a:solidFill>
              </a:rPr>
              <a:t>活躍する卒業生</a:t>
            </a:r>
            <a:r>
              <a:rPr lang="ja-JP" altLang="en-US" b="1" dirty="0">
                <a:solidFill>
                  <a:srgbClr val="0070C0"/>
                </a:solidFill>
              </a:rPr>
              <a:t>（瑞山会会員）　一部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4104456" cy="2604204"/>
          </a:xfrm>
        </p:spPr>
        <p:txBody>
          <a:bodyPr vert="horz" lIns="91440" tIns="45720" rIns="91440" bIns="45720" anchor="t">
            <a:normAutofit fontScale="25000" lnSpcReduction="20000"/>
          </a:bodyPr>
          <a:lstStyle/>
          <a:p>
            <a:r>
              <a:rPr kumimoji="1" lang="ja-JP" altLang="en-US" sz="6400" b="1" dirty="0">
                <a:solidFill>
                  <a:srgbClr val="FF0000"/>
                </a:solidFill>
              </a:rPr>
              <a:t>産</a:t>
            </a:r>
            <a:endParaRPr lang="en-US" altLang="ja-JP" sz="6400" dirty="0">
              <a:solidFill>
                <a:schemeClr val="tx1"/>
              </a:solidFill>
              <a:latin typeface="メイリオ"/>
              <a:ea typeface="メイリオ"/>
            </a:endParaRPr>
          </a:p>
          <a:p>
            <a:pPr lvl="1"/>
            <a:r>
              <a:rPr kumimoji="1" lang="ja-JP" altLang="en-US" sz="6400" dirty="0">
                <a:solidFill>
                  <a:schemeClr val="tx1"/>
                </a:solidFill>
              </a:rPr>
              <a:t>岐阜信用金庫理事長</a:t>
            </a:r>
            <a:endParaRPr kumimoji="1" lang="en-US" altLang="ja-JP" sz="6400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ja-JP" altLang="en-US" sz="6400" dirty="0">
                <a:solidFill>
                  <a:schemeClr val="tx1"/>
                </a:solidFill>
              </a:rPr>
              <a:t>　　　　　　　　　 好岡政宏氏</a:t>
            </a:r>
            <a:r>
              <a:rPr lang="en-US" altLang="ja-JP" sz="6400" dirty="0">
                <a:solidFill>
                  <a:schemeClr val="tx1"/>
                </a:solidFill>
              </a:rPr>
              <a:t>15</a:t>
            </a:r>
            <a:r>
              <a:rPr lang="ja-JP" altLang="en-US" sz="6400" dirty="0">
                <a:solidFill>
                  <a:schemeClr val="tx1"/>
                </a:solidFill>
              </a:rPr>
              <a:t>期生</a:t>
            </a:r>
            <a:endParaRPr kumimoji="1" lang="en-US" altLang="ja-JP" sz="6400" dirty="0">
              <a:solidFill>
                <a:schemeClr val="tx1"/>
              </a:solidFill>
            </a:endParaRPr>
          </a:p>
          <a:p>
            <a:pPr lvl="1"/>
            <a:r>
              <a:rPr kumimoji="1" lang="ja-JP" altLang="en-US" sz="6400" dirty="0">
                <a:solidFill>
                  <a:schemeClr val="tx1"/>
                </a:solidFill>
              </a:rPr>
              <a:t>愛知製鋼</a:t>
            </a:r>
            <a:r>
              <a:rPr kumimoji="1" lang="en-US" altLang="ja-JP" sz="6400" dirty="0">
                <a:solidFill>
                  <a:schemeClr val="tx1"/>
                </a:solidFill>
              </a:rPr>
              <a:t>(</a:t>
            </a:r>
            <a:r>
              <a:rPr kumimoji="1" lang="ja-JP" altLang="en-US" sz="6400" dirty="0">
                <a:solidFill>
                  <a:schemeClr val="tx1"/>
                </a:solidFill>
              </a:rPr>
              <a:t>株</a:t>
            </a:r>
            <a:r>
              <a:rPr kumimoji="1" lang="en-US" altLang="ja-JP" sz="6400" dirty="0">
                <a:solidFill>
                  <a:schemeClr val="tx1"/>
                </a:solidFill>
              </a:rPr>
              <a:t>)</a:t>
            </a:r>
            <a:r>
              <a:rPr kumimoji="1" lang="ja-JP" altLang="en-US" sz="6400" dirty="0">
                <a:solidFill>
                  <a:schemeClr val="tx1"/>
                </a:solidFill>
              </a:rPr>
              <a:t>社長　</a:t>
            </a:r>
            <a:endParaRPr kumimoji="1" lang="en-US" altLang="ja-JP" sz="6400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altLang="ja-JP" sz="6400" dirty="0">
                <a:solidFill>
                  <a:schemeClr val="tx1"/>
                </a:solidFill>
              </a:rPr>
              <a:t>                           </a:t>
            </a:r>
            <a:r>
              <a:rPr kumimoji="1" lang="ja-JP" altLang="en-US" sz="6400" dirty="0">
                <a:solidFill>
                  <a:schemeClr val="tx1"/>
                </a:solidFill>
              </a:rPr>
              <a:t>後藤尚英氏</a:t>
            </a:r>
            <a:r>
              <a:rPr kumimoji="1" lang="en-US" altLang="ja-JP" sz="6400" dirty="0">
                <a:solidFill>
                  <a:schemeClr val="tx1"/>
                </a:solidFill>
              </a:rPr>
              <a:t>22</a:t>
            </a:r>
            <a:r>
              <a:rPr kumimoji="1" lang="ja-JP" altLang="en-US" sz="6400" dirty="0">
                <a:solidFill>
                  <a:schemeClr val="tx1"/>
                </a:solidFill>
              </a:rPr>
              <a:t>期生</a:t>
            </a:r>
            <a:endParaRPr kumimoji="1" lang="en-US" altLang="ja-JP" sz="6400" dirty="0">
              <a:solidFill>
                <a:schemeClr val="tx1"/>
              </a:solidFill>
            </a:endParaRPr>
          </a:p>
          <a:p>
            <a:pPr lvl="1"/>
            <a:r>
              <a:rPr kumimoji="1" lang="ja-JP" altLang="en-US" sz="5600" dirty="0">
                <a:solidFill>
                  <a:schemeClr val="tx1"/>
                </a:solidFill>
                <a:latin typeface="メイリオ"/>
                <a:ea typeface="メイリオ"/>
              </a:rPr>
              <a:t>イモトの</a:t>
            </a:r>
            <a:r>
              <a:rPr kumimoji="1" lang="en-US" altLang="ja-JP" sz="5600" dirty="0" err="1">
                <a:solidFill>
                  <a:schemeClr val="tx1"/>
                </a:solidFill>
                <a:latin typeface="メイリオ"/>
                <a:ea typeface="メイリオ"/>
              </a:rPr>
              <a:t>WiFi</a:t>
            </a:r>
            <a:r>
              <a:rPr lang="ja-JP" altLang="en-US" sz="5600" dirty="0">
                <a:solidFill>
                  <a:schemeClr val="tx1"/>
                </a:solidFill>
                <a:latin typeface="メイリオ"/>
                <a:ea typeface="メイリオ"/>
              </a:rPr>
              <a:t>・</a:t>
            </a:r>
            <a:r>
              <a:rPr kumimoji="1" lang="ja-JP" altLang="en-US" sz="5600" dirty="0">
                <a:solidFill>
                  <a:schemeClr val="tx1"/>
                </a:solidFill>
                <a:latin typeface="メイリオ"/>
                <a:ea typeface="メイリオ"/>
              </a:rPr>
              <a:t>にしたんクリニック</a:t>
            </a:r>
            <a:r>
              <a:rPr lang="ja-JP" altLang="en-US" sz="5600" dirty="0">
                <a:solidFill>
                  <a:schemeClr val="tx1"/>
                </a:solidFill>
                <a:latin typeface="メイリオ"/>
                <a:ea typeface="メイリオ"/>
              </a:rPr>
              <a:t>社長</a:t>
            </a:r>
            <a:endParaRPr lang="en-US" altLang="ja-JP" sz="5600" dirty="0">
              <a:solidFill>
                <a:schemeClr val="tx1"/>
              </a:solidFill>
              <a:latin typeface="メイリオ"/>
              <a:ea typeface="メイリオ"/>
            </a:endParaRPr>
          </a:p>
          <a:p>
            <a:pPr marL="274320" lvl="1" indent="0">
              <a:buNone/>
            </a:pPr>
            <a:r>
              <a:rPr kumimoji="1" lang="en-US" altLang="ja-JP" sz="6400" dirty="0">
                <a:solidFill>
                  <a:schemeClr val="tx1"/>
                </a:solidFill>
              </a:rPr>
              <a:t>                      </a:t>
            </a:r>
            <a:r>
              <a:rPr kumimoji="1" lang="ja-JP" altLang="en-US" sz="6400" dirty="0">
                <a:solidFill>
                  <a:schemeClr val="tx1"/>
                </a:solidFill>
              </a:rPr>
              <a:t>　  西村誠司氏</a:t>
            </a:r>
            <a:r>
              <a:rPr kumimoji="1" lang="en-US" altLang="ja-JP" sz="6400" dirty="0">
                <a:solidFill>
                  <a:schemeClr val="tx1"/>
                </a:solidFill>
              </a:rPr>
              <a:t>28</a:t>
            </a:r>
            <a:r>
              <a:rPr lang="ja-JP" altLang="en-US" sz="6400" dirty="0">
                <a:solidFill>
                  <a:schemeClr val="tx1"/>
                </a:solidFill>
              </a:rPr>
              <a:t>期</a:t>
            </a:r>
            <a:r>
              <a:rPr kumimoji="1" lang="ja-JP" altLang="en-US" sz="6400" dirty="0">
                <a:solidFill>
                  <a:schemeClr val="tx1"/>
                </a:solidFill>
              </a:rPr>
              <a:t>生</a:t>
            </a:r>
            <a:endParaRPr kumimoji="1" lang="en-US" altLang="ja-JP" sz="6400" dirty="0">
              <a:solidFill>
                <a:schemeClr val="tx1"/>
              </a:solidFill>
            </a:endParaRPr>
          </a:p>
          <a:p>
            <a:pPr lvl="1"/>
            <a:r>
              <a:rPr kumimoji="1" lang="en-US" altLang="ja-JP" sz="6400" dirty="0">
                <a:solidFill>
                  <a:schemeClr val="tx1"/>
                </a:solidFill>
              </a:rPr>
              <a:t>(</a:t>
            </a:r>
            <a:r>
              <a:rPr lang="ja-JP" altLang="en-US" sz="6400" dirty="0">
                <a:solidFill>
                  <a:schemeClr val="tx1"/>
                </a:solidFill>
              </a:rPr>
              <a:t>株</a:t>
            </a:r>
            <a:r>
              <a:rPr lang="en-US" altLang="ja-JP" sz="6400" dirty="0">
                <a:solidFill>
                  <a:schemeClr val="tx1"/>
                </a:solidFill>
              </a:rPr>
              <a:t>)</a:t>
            </a:r>
            <a:r>
              <a:rPr kumimoji="1" lang="ja-JP" altLang="en-US" sz="6400" dirty="0">
                <a:solidFill>
                  <a:schemeClr val="tx1"/>
                </a:solidFill>
              </a:rPr>
              <a:t>総医研ﾎｰﾙﾃﾞｨﾝｸﾞｽ</a:t>
            </a:r>
            <a:r>
              <a:rPr kumimoji="1" lang="en-US" altLang="ja-JP" sz="6400" dirty="0">
                <a:solidFill>
                  <a:schemeClr val="tx1"/>
                </a:solidFill>
              </a:rPr>
              <a:t>CEO</a:t>
            </a:r>
            <a:r>
              <a:rPr kumimoji="1" lang="ja-JP" altLang="en-US" sz="6400" dirty="0">
                <a:solidFill>
                  <a:schemeClr val="tx1"/>
                </a:solidFill>
              </a:rPr>
              <a:t>　</a:t>
            </a:r>
            <a:endParaRPr kumimoji="1" lang="en-US" altLang="ja-JP" sz="6400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ja-JP" altLang="en-US" sz="6400" dirty="0">
                <a:solidFill>
                  <a:schemeClr val="tx1"/>
                </a:solidFill>
              </a:rPr>
              <a:t>　　　　　　　　 </a:t>
            </a:r>
            <a:r>
              <a:rPr kumimoji="1" lang="ja-JP" altLang="en-US" sz="6400" dirty="0">
                <a:solidFill>
                  <a:schemeClr val="tx1"/>
                </a:solidFill>
              </a:rPr>
              <a:t>石神賢太郎氏</a:t>
            </a:r>
            <a:r>
              <a:rPr kumimoji="1" lang="en-US" altLang="ja-JP" sz="6400" dirty="0">
                <a:solidFill>
                  <a:schemeClr val="tx1"/>
                </a:solidFill>
              </a:rPr>
              <a:t>29</a:t>
            </a:r>
            <a:r>
              <a:rPr lang="ja-JP" altLang="en-US" sz="6400" dirty="0">
                <a:solidFill>
                  <a:schemeClr val="tx1"/>
                </a:solidFill>
              </a:rPr>
              <a:t>期生　　</a:t>
            </a:r>
            <a:endParaRPr kumimoji="1" lang="en-US" altLang="ja-JP" sz="6400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ja-JP" altLang="en-US" sz="4800" dirty="0">
                <a:solidFill>
                  <a:schemeClr val="tx1"/>
                </a:solidFill>
              </a:rPr>
              <a:t>　</a:t>
            </a:r>
            <a:endParaRPr lang="en-US" altLang="ja-JP" sz="4800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ja-JP" altLang="en-US" sz="4800" dirty="0">
                <a:solidFill>
                  <a:schemeClr val="tx1"/>
                </a:solidFill>
              </a:rPr>
              <a:t>  </a:t>
            </a:r>
            <a:endParaRPr lang="en-US" altLang="ja-JP" sz="4800" dirty="0">
              <a:solidFill>
                <a:schemeClr val="tx1"/>
              </a:solidFill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379646" y="3937156"/>
            <a:ext cx="3815336" cy="2306758"/>
          </a:xfrm>
        </p:spPr>
        <p:txBody>
          <a:bodyPr>
            <a:noAutofit/>
          </a:bodyPr>
          <a:lstStyle/>
          <a:p>
            <a:r>
              <a:rPr lang="ja-JP" altLang="en-US" sz="1400" b="1" dirty="0">
                <a:solidFill>
                  <a:srgbClr val="FF0000"/>
                </a:solidFill>
              </a:rPr>
              <a:t>専門職</a:t>
            </a:r>
            <a:r>
              <a:rPr lang="en-US" altLang="ja-JP" sz="1400" dirty="0"/>
              <a:t>…</a:t>
            </a:r>
            <a:r>
              <a:rPr lang="ja-JP" altLang="en-US" sz="1400" dirty="0"/>
              <a:t>多数</a:t>
            </a:r>
            <a:endParaRPr lang="en-US" altLang="ja-JP" sz="1400" dirty="0"/>
          </a:p>
          <a:p>
            <a:pPr lvl="1"/>
            <a:r>
              <a:rPr lang="ja-JP" altLang="en-US" sz="1400" dirty="0">
                <a:solidFill>
                  <a:schemeClr val="tx1"/>
                </a:solidFill>
              </a:rPr>
              <a:t>公認会計士</a:t>
            </a:r>
            <a:r>
              <a:rPr lang="en-US" altLang="ja-JP" sz="1400" dirty="0">
                <a:solidFill>
                  <a:schemeClr val="tx1"/>
                </a:solidFill>
              </a:rPr>
              <a:t>, </a:t>
            </a:r>
            <a:r>
              <a:rPr lang="ja-JP" altLang="en-US" sz="1400" dirty="0">
                <a:solidFill>
                  <a:schemeClr val="tx1"/>
                </a:solidFill>
              </a:rPr>
              <a:t>税理士</a:t>
            </a:r>
            <a:endParaRPr lang="en-US" altLang="ja-JP" sz="1400" dirty="0">
              <a:solidFill>
                <a:schemeClr val="tx1"/>
              </a:solidFill>
            </a:endParaRPr>
          </a:p>
          <a:p>
            <a:pPr lvl="1"/>
            <a:r>
              <a:rPr lang="ja-JP" altLang="en-US" sz="1400" dirty="0">
                <a:solidFill>
                  <a:schemeClr val="tx1"/>
                </a:solidFill>
              </a:rPr>
              <a:t>社会保険労務士</a:t>
            </a:r>
            <a:r>
              <a:rPr lang="en-US" altLang="ja-JP" sz="1400" dirty="0">
                <a:solidFill>
                  <a:schemeClr val="tx1"/>
                </a:solidFill>
              </a:rPr>
              <a:t>, </a:t>
            </a:r>
            <a:r>
              <a:rPr lang="ja-JP" altLang="en-US" sz="1400" dirty="0">
                <a:solidFill>
                  <a:schemeClr val="tx1"/>
                </a:solidFill>
              </a:rPr>
              <a:t>不動産鑑定士</a:t>
            </a:r>
            <a:r>
              <a:rPr lang="en-US" altLang="ja-JP" sz="1400" dirty="0">
                <a:solidFill>
                  <a:schemeClr val="tx1"/>
                </a:solidFill>
              </a:rPr>
              <a:t>,</a:t>
            </a:r>
          </a:p>
          <a:p>
            <a:pPr marL="274320" lvl="1" indent="0">
              <a:buNone/>
            </a:pPr>
            <a:r>
              <a:rPr lang="ja-JP" altLang="en-US" sz="1400" dirty="0">
                <a:solidFill>
                  <a:schemeClr val="tx1"/>
                </a:solidFill>
              </a:rPr>
              <a:t>　　ファイナンシャルプランナー</a:t>
            </a:r>
            <a:endParaRPr lang="en-US" altLang="ja-JP" sz="1400" dirty="0">
              <a:solidFill>
                <a:schemeClr val="tx1"/>
              </a:solidFill>
            </a:endParaRPr>
          </a:p>
          <a:p>
            <a:r>
              <a:rPr lang="ja-JP" altLang="en-US" sz="1400" b="1" dirty="0">
                <a:solidFill>
                  <a:srgbClr val="FF0000"/>
                </a:solidFill>
              </a:rPr>
              <a:t>マスコミ・俳優</a:t>
            </a:r>
            <a:endParaRPr lang="en-US" altLang="ja-JP" sz="1400" b="1" dirty="0">
              <a:solidFill>
                <a:srgbClr val="FF0000"/>
              </a:solidFill>
            </a:endParaRPr>
          </a:p>
          <a:p>
            <a:pPr lvl="1"/>
            <a:r>
              <a:rPr lang="ja-JP" altLang="en-US" sz="1400" dirty="0">
                <a:solidFill>
                  <a:schemeClr val="tx1"/>
                </a:solidFill>
              </a:rPr>
              <a:t>民放アナウンサー</a:t>
            </a:r>
            <a:endParaRPr lang="en-US" altLang="ja-JP" sz="1400" dirty="0">
              <a:solidFill>
                <a:schemeClr val="tx1"/>
              </a:solidFill>
            </a:endParaRPr>
          </a:p>
          <a:p>
            <a:pPr lvl="1"/>
            <a:r>
              <a:rPr lang="ja-JP" altLang="en-US" sz="1400" dirty="0">
                <a:solidFill>
                  <a:schemeClr val="tx1"/>
                </a:solidFill>
              </a:rPr>
              <a:t>大和田獏氏</a:t>
            </a:r>
            <a:r>
              <a:rPr lang="en-US" altLang="ja-JP" sz="1400" dirty="0">
                <a:solidFill>
                  <a:schemeClr val="tx1"/>
                </a:solidFill>
              </a:rPr>
              <a:t>(</a:t>
            </a:r>
            <a:r>
              <a:rPr lang="ja-JP" altLang="en-US" sz="1400" dirty="0">
                <a:solidFill>
                  <a:schemeClr val="tx1"/>
                </a:solidFill>
              </a:rPr>
              <a:t>写真</a:t>
            </a:r>
            <a:r>
              <a:rPr lang="en-US" altLang="ja-JP" sz="1400" dirty="0">
                <a:solidFill>
                  <a:schemeClr val="tx1"/>
                </a:solidFill>
              </a:rPr>
              <a:t>)7</a:t>
            </a:r>
            <a:r>
              <a:rPr lang="ja-JP" altLang="en-US" sz="1400" dirty="0">
                <a:solidFill>
                  <a:schemeClr val="tx1"/>
                </a:solidFill>
              </a:rPr>
              <a:t>期生</a:t>
            </a:r>
            <a:endParaRPr lang="en-US" altLang="ja-JP" sz="1400" dirty="0">
              <a:solidFill>
                <a:schemeClr val="tx1"/>
              </a:solidFill>
            </a:endParaRPr>
          </a:p>
          <a:p>
            <a:pPr marL="273050" lvl="1" indent="-187325">
              <a:buNone/>
            </a:pPr>
            <a:r>
              <a:rPr lang="ja-JP" altLang="en-US" sz="1200" dirty="0">
                <a:solidFill>
                  <a:schemeClr val="tx1"/>
                </a:solidFill>
              </a:rPr>
              <a:t>＊夫人　故岡江久美子さん</a:t>
            </a:r>
            <a:r>
              <a:rPr lang="en-US" altLang="ja-JP" sz="1200" dirty="0">
                <a:solidFill>
                  <a:schemeClr val="tx1"/>
                </a:solidFill>
              </a:rPr>
              <a:t>(</a:t>
            </a:r>
            <a:r>
              <a:rPr lang="ja-JP" altLang="en-US" sz="1200" dirty="0">
                <a:solidFill>
                  <a:schemeClr val="tx1"/>
                </a:solidFill>
              </a:rPr>
              <a:t>女優</a:t>
            </a:r>
            <a:r>
              <a:rPr lang="en-US" altLang="ja-JP" sz="1400" dirty="0">
                <a:solidFill>
                  <a:schemeClr val="tx1"/>
                </a:solidFill>
              </a:rPr>
              <a:t>)</a:t>
            </a:r>
          </a:p>
          <a:p>
            <a:endParaRPr kumimoji="1" lang="ja-JP" altLang="en-US" sz="14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643C-4354-4520-BE10-52E9E58BE9B3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1026" name="Picture 2" descr="https://encrypted-tbn1.google.com/images?q=tbn:ANd9GcTaSWGUeOQJJdFLCB5PHejvLm6yz4CD-Ia1Qe-qRJm-v_m4_m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488" y="5026343"/>
            <a:ext cx="1515703" cy="147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6A2A7603-5875-19D7-2954-93F6105186C5}"/>
              </a:ext>
            </a:extLst>
          </p:cNvPr>
          <p:cNvSpPr txBox="1">
            <a:spLocks/>
          </p:cNvSpPr>
          <p:nvPr/>
        </p:nvSpPr>
        <p:spPr>
          <a:xfrm>
            <a:off x="4427984" y="1268760"/>
            <a:ext cx="4032448" cy="2098266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1" sz="2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1" sz="2300" kern="120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400" b="1" dirty="0">
                <a:solidFill>
                  <a:srgbClr val="FF0000"/>
                </a:solidFill>
              </a:rPr>
              <a:t>官</a:t>
            </a:r>
            <a:endParaRPr lang="en-US" altLang="ja-JP" sz="6400" b="1" dirty="0">
              <a:solidFill>
                <a:srgbClr val="FF0000"/>
              </a:solidFill>
            </a:endParaRPr>
          </a:p>
          <a:p>
            <a:pPr lvl="1"/>
            <a:r>
              <a:rPr lang="ja-JP" altLang="en-US" sz="6400" dirty="0">
                <a:solidFill>
                  <a:schemeClr val="tx1"/>
                </a:solidFill>
              </a:rPr>
              <a:t>刈谷市市長 　　稲垣　武氏</a:t>
            </a:r>
            <a:r>
              <a:rPr lang="en-US" altLang="ja-JP" sz="6400" dirty="0">
                <a:solidFill>
                  <a:schemeClr val="tx1"/>
                </a:solidFill>
              </a:rPr>
              <a:t>11</a:t>
            </a:r>
            <a:r>
              <a:rPr lang="ja-JP" altLang="en-US" sz="6400" dirty="0">
                <a:solidFill>
                  <a:schemeClr val="tx1"/>
                </a:solidFill>
              </a:rPr>
              <a:t>期生</a:t>
            </a:r>
            <a:endParaRPr lang="en-US" altLang="ja-JP" sz="6400" dirty="0">
              <a:solidFill>
                <a:schemeClr val="tx1"/>
              </a:solidFill>
            </a:endParaRPr>
          </a:p>
          <a:p>
            <a:pPr lvl="1"/>
            <a:r>
              <a:rPr lang="ja-JP" altLang="en-US" sz="6400" dirty="0">
                <a:solidFill>
                  <a:schemeClr val="tx1"/>
                </a:solidFill>
              </a:rPr>
              <a:t>高浜市市長 　　吉岡初浩氏</a:t>
            </a:r>
            <a:r>
              <a:rPr lang="en-US" altLang="ja-JP" sz="6400" dirty="0">
                <a:solidFill>
                  <a:schemeClr val="tx1"/>
                </a:solidFill>
              </a:rPr>
              <a:t>12</a:t>
            </a:r>
            <a:r>
              <a:rPr lang="ja-JP" altLang="en-US" sz="6400" dirty="0">
                <a:solidFill>
                  <a:schemeClr val="tx1"/>
                </a:solidFill>
              </a:rPr>
              <a:t>期生</a:t>
            </a:r>
            <a:endParaRPr lang="en-US" altLang="ja-JP" sz="6400" dirty="0">
              <a:solidFill>
                <a:schemeClr val="tx1"/>
              </a:solidFill>
            </a:endParaRPr>
          </a:p>
          <a:p>
            <a:pPr lvl="1"/>
            <a:r>
              <a:rPr lang="ja-JP" altLang="en-US" sz="6400" dirty="0">
                <a:solidFill>
                  <a:schemeClr val="tx1"/>
                </a:solidFill>
              </a:rPr>
              <a:t>中区長　　 　五味澤陽平氏</a:t>
            </a:r>
            <a:r>
              <a:rPr lang="en-US" altLang="ja-JP" sz="6400" dirty="0">
                <a:solidFill>
                  <a:schemeClr val="tx1"/>
                </a:solidFill>
              </a:rPr>
              <a:t>21</a:t>
            </a:r>
            <a:r>
              <a:rPr lang="ja-JP" altLang="en-US" sz="6400" dirty="0">
                <a:solidFill>
                  <a:schemeClr val="tx1"/>
                </a:solidFill>
              </a:rPr>
              <a:t>期生</a:t>
            </a:r>
            <a:endParaRPr lang="en-US" altLang="ja-JP" sz="6400" dirty="0">
              <a:solidFill>
                <a:schemeClr val="tx1"/>
              </a:solidFill>
            </a:endParaRPr>
          </a:p>
          <a:p>
            <a:pPr lvl="1"/>
            <a:r>
              <a:rPr lang="ja-JP" altLang="en-US" sz="6400" dirty="0">
                <a:solidFill>
                  <a:schemeClr val="tx1"/>
                </a:solidFill>
              </a:rPr>
              <a:t>緑区長　　　 　</a:t>
            </a:r>
            <a:r>
              <a:rPr lang="ja-JP" altLang="en-US" sz="6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瀬音秀幸氏</a:t>
            </a:r>
            <a:r>
              <a:rPr lang="en-US" altLang="ja-JP" sz="6400" dirty="0">
                <a:solidFill>
                  <a:schemeClr val="tx1"/>
                </a:solidFill>
              </a:rPr>
              <a:t>21</a:t>
            </a:r>
            <a:r>
              <a:rPr lang="ja-JP" altLang="en-US" sz="6400" dirty="0">
                <a:solidFill>
                  <a:schemeClr val="tx1"/>
                </a:solidFill>
              </a:rPr>
              <a:t>期生</a:t>
            </a:r>
            <a:endParaRPr lang="en-US" altLang="ja-JP" sz="6400" dirty="0">
              <a:solidFill>
                <a:schemeClr val="tx1"/>
              </a:solidFill>
            </a:endParaRPr>
          </a:p>
          <a:p>
            <a:pPr marL="274320" lvl="1" indent="0">
              <a:buFont typeface="Wingdings 3"/>
              <a:buNone/>
            </a:pPr>
            <a:r>
              <a:rPr lang="ja-JP" altLang="en-US" sz="6400" dirty="0">
                <a:solidFill>
                  <a:schemeClr val="tx1"/>
                </a:solidFill>
              </a:rPr>
              <a:t>　　など局長級多数</a:t>
            </a:r>
            <a:endParaRPr lang="en-US" altLang="ja-JP" sz="6400" dirty="0">
              <a:solidFill>
                <a:schemeClr val="tx1"/>
              </a:solidFill>
            </a:endParaRPr>
          </a:p>
          <a:p>
            <a:pPr lvl="1"/>
            <a:r>
              <a:rPr lang="ja-JP" altLang="en-US" sz="6400" dirty="0">
                <a:solidFill>
                  <a:schemeClr val="tx1"/>
                </a:solidFill>
              </a:rPr>
              <a:t>愛知県議会議員</a:t>
            </a:r>
            <a:endParaRPr lang="en-US" altLang="ja-JP" sz="6400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ja-JP" altLang="en-US" sz="6400" dirty="0">
                <a:solidFill>
                  <a:schemeClr val="tx1"/>
                </a:solidFill>
              </a:rPr>
              <a:t>　　　　　　　  　柴田高伸氏</a:t>
            </a:r>
            <a:r>
              <a:rPr lang="en-US" altLang="ja-JP" sz="6400" dirty="0">
                <a:solidFill>
                  <a:schemeClr val="tx1"/>
                </a:solidFill>
              </a:rPr>
              <a:t>22</a:t>
            </a:r>
            <a:r>
              <a:rPr lang="ja-JP" altLang="en-US" sz="6400" dirty="0">
                <a:solidFill>
                  <a:schemeClr val="tx1"/>
                </a:solidFill>
              </a:rPr>
              <a:t>期生</a:t>
            </a:r>
            <a:endParaRPr lang="en-US" altLang="ja-JP" sz="6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ja-JP" altLang="en-US" sz="6400" dirty="0">
              <a:solidFill>
                <a:schemeClr val="tx1"/>
              </a:solidFill>
            </a:endParaRPr>
          </a:p>
          <a:p>
            <a:pPr marL="274320" lvl="1" indent="0">
              <a:buFont typeface="Wingdings 3"/>
              <a:buNone/>
            </a:pPr>
            <a:r>
              <a:rPr lang="ja-JP" altLang="en-US" sz="4800" dirty="0">
                <a:solidFill>
                  <a:schemeClr val="tx1"/>
                </a:solidFill>
              </a:rPr>
              <a:t>　</a:t>
            </a:r>
            <a:endParaRPr lang="en-US" altLang="ja-JP" sz="4800" dirty="0">
              <a:solidFill>
                <a:schemeClr val="tx1"/>
              </a:solidFill>
            </a:endParaRPr>
          </a:p>
          <a:p>
            <a:pPr marL="274320" lvl="1" indent="0">
              <a:buFont typeface="Wingdings 3"/>
              <a:buNone/>
            </a:pPr>
            <a:r>
              <a:rPr lang="ja-JP" altLang="en-US" sz="4800" dirty="0">
                <a:solidFill>
                  <a:schemeClr val="tx1"/>
                </a:solidFill>
              </a:rPr>
              <a:t>  </a:t>
            </a:r>
            <a:r>
              <a:rPr lang="en-US" altLang="ja-JP" sz="4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A9891CD8-AFCA-5D98-4EF7-1D978B60A578}"/>
              </a:ext>
            </a:extLst>
          </p:cNvPr>
          <p:cNvSpPr txBox="1">
            <a:spLocks/>
          </p:cNvSpPr>
          <p:nvPr/>
        </p:nvSpPr>
        <p:spPr>
          <a:xfrm>
            <a:off x="4454802" y="3331944"/>
            <a:ext cx="4104456" cy="3024406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1" sz="2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1" sz="2300" kern="120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6400" dirty="0"/>
          </a:p>
          <a:p>
            <a:r>
              <a:rPr lang="ja-JP" altLang="en-US" sz="6400" b="1" dirty="0">
                <a:solidFill>
                  <a:srgbClr val="FF0000"/>
                </a:solidFill>
              </a:rPr>
              <a:t>学</a:t>
            </a:r>
            <a:endParaRPr lang="en-US" altLang="ja-JP" sz="6400" b="1" dirty="0">
              <a:solidFill>
                <a:srgbClr val="FF0000"/>
              </a:solidFill>
            </a:endParaRPr>
          </a:p>
          <a:p>
            <a:pPr lvl="1"/>
            <a:r>
              <a:rPr lang="ja-JP" altLang="en-US" sz="6400" dirty="0">
                <a:solidFill>
                  <a:schemeClr val="tx1"/>
                </a:solidFill>
              </a:rPr>
              <a:t>岐阜大学教授　　後藤尚久氏</a:t>
            </a:r>
            <a:r>
              <a:rPr lang="en-US" altLang="ja-JP" sz="6400" dirty="0">
                <a:solidFill>
                  <a:schemeClr val="tx1"/>
                </a:solidFill>
              </a:rPr>
              <a:t>23</a:t>
            </a:r>
            <a:r>
              <a:rPr lang="ja-JP" altLang="en-US" sz="6400" dirty="0">
                <a:solidFill>
                  <a:schemeClr val="tx1"/>
                </a:solidFill>
              </a:rPr>
              <a:t>期生</a:t>
            </a:r>
            <a:endParaRPr lang="en-US" altLang="ja-JP" sz="6400" dirty="0">
              <a:solidFill>
                <a:schemeClr val="tx1"/>
              </a:solidFill>
            </a:endParaRPr>
          </a:p>
          <a:p>
            <a:pPr lvl="1"/>
            <a:r>
              <a:rPr lang="ja-JP" altLang="en-US" sz="6400" dirty="0">
                <a:solidFill>
                  <a:schemeClr val="tx1"/>
                </a:solidFill>
              </a:rPr>
              <a:t>岐阜大学教授　　三井　栄氏</a:t>
            </a:r>
            <a:r>
              <a:rPr lang="en-US" altLang="ja-JP" sz="6400" dirty="0">
                <a:solidFill>
                  <a:schemeClr val="tx1"/>
                </a:solidFill>
              </a:rPr>
              <a:t>23</a:t>
            </a:r>
            <a:r>
              <a:rPr lang="ja-JP" altLang="en-US" sz="6400" dirty="0">
                <a:solidFill>
                  <a:schemeClr val="tx1"/>
                </a:solidFill>
              </a:rPr>
              <a:t>期生</a:t>
            </a:r>
            <a:endParaRPr lang="en-US" altLang="ja-JP" sz="6400" dirty="0">
              <a:solidFill>
                <a:schemeClr val="tx1"/>
              </a:solidFill>
            </a:endParaRPr>
          </a:p>
          <a:p>
            <a:pPr lvl="1"/>
            <a:r>
              <a:rPr lang="ja-JP" altLang="en-US" sz="6400" dirty="0">
                <a:solidFill>
                  <a:schemeClr val="tx1"/>
                </a:solidFill>
              </a:rPr>
              <a:t>名城大学教授　　田澤宗裕氏</a:t>
            </a:r>
            <a:r>
              <a:rPr lang="en-US" altLang="ja-JP" sz="6400" dirty="0">
                <a:solidFill>
                  <a:schemeClr val="tx1"/>
                </a:solidFill>
              </a:rPr>
              <a:t>31</a:t>
            </a:r>
            <a:r>
              <a:rPr lang="ja-JP" altLang="en-US" sz="6400" dirty="0">
                <a:solidFill>
                  <a:schemeClr val="tx1"/>
                </a:solidFill>
              </a:rPr>
              <a:t>期生</a:t>
            </a:r>
            <a:endParaRPr lang="en-US" altLang="ja-JP" sz="6400" dirty="0">
              <a:solidFill>
                <a:schemeClr val="tx1"/>
              </a:solidFill>
            </a:endParaRPr>
          </a:p>
          <a:p>
            <a:pPr lvl="1"/>
            <a:r>
              <a:rPr lang="ja-JP" altLang="en-US" sz="6400" dirty="0">
                <a:solidFill>
                  <a:schemeClr val="tx1"/>
                </a:solidFill>
              </a:rPr>
              <a:t>神戸大学准教授</a:t>
            </a:r>
            <a:endParaRPr lang="en-US" altLang="ja-JP" sz="6400" dirty="0">
              <a:solidFill>
                <a:schemeClr val="tx1"/>
              </a:solidFill>
            </a:endParaRPr>
          </a:p>
          <a:p>
            <a:pPr marL="274320" lvl="1" indent="0">
              <a:buFont typeface="Wingdings 3"/>
              <a:buNone/>
            </a:pPr>
            <a:r>
              <a:rPr lang="ja-JP" altLang="en-US" sz="6400" dirty="0">
                <a:solidFill>
                  <a:schemeClr val="tx1"/>
                </a:solidFill>
              </a:rPr>
              <a:t>　　　　　　　　 藤川なつこ氏</a:t>
            </a:r>
            <a:r>
              <a:rPr lang="en-US" altLang="ja-JP" sz="6400" dirty="0">
                <a:solidFill>
                  <a:schemeClr val="tx1"/>
                </a:solidFill>
              </a:rPr>
              <a:t>36</a:t>
            </a:r>
            <a:r>
              <a:rPr lang="ja-JP" altLang="en-US" sz="6400" dirty="0">
                <a:solidFill>
                  <a:schemeClr val="tx1"/>
                </a:solidFill>
              </a:rPr>
              <a:t>期生</a:t>
            </a:r>
            <a:endParaRPr lang="en-US" altLang="ja-JP" sz="6400" dirty="0">
              <a:solidFill>
                <a:schemeClr val="tx1"/>
              </a:solidFill>
            </a:endParaRPr>
          </a:p>
          <a:p>
            <a:pPr lvl="1"/>
            <a:r>
              <a:rPr lang="ja-JP" altLang="en-US" sz="6400" dirty="0">
                <a:solidFill>
                  <a:schemeClr val="tx1"/>
                </a:solidFill>
              </a:rPr>
              <a:t>小樽商科大学准教授</a:t>
            </a:r>
            <a:endParaRPr lang="en-US" altLang="ja-JP" sz="6400" dirty="0">
              <a:solidFill>
                <a:schemeClr val="tx1"/>
              </a:solidFill>
            </a:endParaRPr>
          </a:p>
          <a:p>
            <a:pPr marL="274320" lvl="1" indent="0">
              <a:buFont typeface="Wingdings 3"/>
              <a:buNone/>
            </a:pPr>
            <a:r>
              <a:rPr lang="ja-JP" altLang="en-US" sz="6400" dirty="0">
                <a:solidFill>
                  <a:schemeClr val="tx1"/>
                </a:solidFill>
              </a:rPr>
              <a:t>　　　　　　　　　 市原啓善氏</a:t>
            </a:r>
            <a:r>
              <a:rPr lang="en-US" altLang="ja-JP" sz="6400" dirty="0">
                <a:solidFill>
                  <a:schemeClr val="tx1"/>
                </a:solidFill>
              </a:rPr>
              <a:t>36</a:t>
            </a:r>
            <a:r>
              <a:rPr lang="ja-JP" altLang="en-US" sz="6400" dirty="0">
                <a:solidFill>
                  <a:schemeClr val="tx1"/>
                </a:solidFill>
              </a:rPr>
              <a:t>期生</a:t>
            </a:r>
          </a:p>
          <a:p>
            <a:pPr marL="274320" lvl="1" indent="0">
              <a:buFont typeface="Wingdings 3"/>
              <a:buNone/>
            </a:pPr>
            <a:r>
              <a:rPr lang="ja-JP" altLang="en-US" sz="4800" dirty="0">
                <a:solidFill>
                  <a:schemeClr val="tx1"/>
                </a:solidFill>
              </a:rPr>
              <a:t>　</a:t>
            </a:r>
            <a:endParaRPr lang="en-US" altLang="ja-JP" sz="4800" dirty="0">
              <a:solidFill>
                <a:schemeClr val="tx1"/>
              </a:solidFill>
            </a:endParaRPr>
          </a:p>
          <a:p>
            <a:pPr marL="274320" lvl="1" indent="0">
              <a:buFont typeface="Wingdings 3"/>
              <a:buNone/>
            </a:pPr>
            <a:r>
              <a:rPr lang="ja-JP" altLang="en-US" sz="4800" dirty="0">
                <a:solidFill>
                  <a:schemeClr val="tx1"/>
                </a:solidFill>
              </a:rPr>
              <a:t>  </a:t>
            </a:r>
            <a:endParaRPr lang="en-US" altLang="ja-JP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08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0070C0"/>
                </a:solidFill>
              </a:rPr>
              <a:t>瑞山会支部の同窓会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643C-4354-4520-BE10-52E9E58BE9B3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4174998" cy="4744184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ja-JP" altLang="en-US" sz="2800" b="1" dirty="0">
                <a:solidFill>
                  <a:srgbClr val="FF0000"/>
                </a:solidFill>
              </a:rPr>
              <a:t>■ 職域（企業内）支部</a:t>
            </a:r>
            <a:endParaRPr lang="en-US" altLang="ja-JP" sz="28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kumimoji="1" lang="ja-JP" altLang="en-US" sz="2000" dirty="0"/>
              <a:t>　　</a:t>
            </a:r>
            <a:endParaRPr kumimoji="1" lang="en-US" altLang="ja-JP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ja-JP" altLang="en-US" sz="2000" dirty="0"/>
              <a:t>　　</a:t>
            </a:r>
            <a:r>
              <a:rPr kumimoji="1" lang="ja-JP" altLang="en-US" sz="2000" dirty="0"/>
              <a:t>瑞名会；名古屋市役所</a:t>
            </a:r>
            <a:endParaRPr kumimoji="1" lang="en-US" altLang="ja-JP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kumimoji="1" lang="en-US" altLang="ja-JP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kumimoji="1" lang="ja-JP" altLang="en-US" sz="2000" dirty="0"/>
              <a:t>　　瑞鳳会；</a:t>
            </a:r>
            <a:r>
              <a:rPr lang="ja-JP" altLang="en-US" sz="2000" dirty="0"/>
              <a:t>トヨタ自動車</a:t>
            </a:r>
            <a:endParaRPr lang="en-US" altLang="ja-JP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ja-JP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ja-JP" altLang="en-US" sz="2000" dirty="0"/>
              <a:t>　　滝子会 ；岐阜信用金庫</a:t>
            </a:r>
            <a:endParaRPr lang="en-US" altLang="ja-JP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ja-JP" sz="2000" dirty="0"/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ja-JP" altLang="en-US" sz="2000" dirty="0">
                <a:solidFill>
                  <a:schemeClr val="tx1"/>
                </a:solidFill>
              </a:rPr>
              <a:t>　織名会；豊田自動織機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ja-JP" sz="2000" dirty="0">
              <a:solidFill>
                <a:schemeClr val="accent5"/>
              </a:solidFill>
            </a:endParaRP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ja-JP" altLang="en-US" sz="2000" dirty="0">
                <a:solidFill>
                  <a:schemeClr val="tx1"/>
                </a:solidFill>
              </a:rPr>
              <a:t>　名古屋銀行瑞山会；名古屋銀行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ja-JP" sz="2000" dirty="0">
              <a:solidFill>
                <a:schemeClr val="tx1"/>
              </a:solidFill>
            </a:endParaRP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ja-JP" altLang="en-US" sz="2000" dirty="0">
                <a:solidFill>
                  <a:schemeClr val="tx1"/>
                </a:solidFill>
              </a:rPr>
              <a:t>　名士会；豊田合成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ja-JP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4409826" y="4222232"/>
            <a:ext cx="4041648" cy="14927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■広域支部</a:t>
            </a:r>
            <a:r>
              <a:rPr lang="ja-JP" altLang="en-US" dirty="0"/>
              <a:t>（</a:t>
            </a:r>
            <a:r>
              <a:rPr kumimoji="1" lang="ja-JP" altLang="en-US" dirty="0"/>
              <a:t>クラブ</a:t>
            </a:r>
            <a:r>
              <a:rPr lang="ja-JP" altLang="en-US" dirty="0"/>
              <a:t>など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/>
              <a:t>　　　</a:t>
            </a:r>
            <a:r>
              <a:rPr lang="ja-JP" altLang="en-US" sz="2100" dirty="0"/>
              <a:t>名古屋市立大学会計人会</a:t>
            </a:r>
            <a:endParaRPr lang="en-US" altLang="ja-JP" sz="2100" dirty="0"/>
          </a:p>
          <a:p>
            <a:pPr marL="0" indent="0">
              <a:buNone/>
            </a:pPr>
            <a:endParaRPr lang="en-US" altLang="ja-JP" sz="2100" dirty="0"/>
          </a:p>
          <a:p>
            <a:pPr marL="0" indent="0">
              <a:buNone/>
            </a:pPr>
            <a:r>
              <a:rPr kumimoji="1" lang="ja-JP" altLang="en-US" sz="1200" dirty="0"/>
              <a:t>　　　</a:t>
            </a:r>
            <a:r>
              <a:rPr kumimoji="1" lang="ja-JP" altLang="en-US" sz="2100" dirty="0"/>
              <a:t>自動車部</a:t>
            </a:r>
            <a:r>
              <a:rPr kumimoji="1" lang="en-US" altLang="ja-JP" sz="2100" dirty="0"/>
              <a:t>OB</a:t>
            </a:r>
            <a:r>
              <a:rPr kumimoji="1" lang="ja-JP" altLang="en-US" sz="2100" dirty="0"/>
              <a:t>会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09826" y="1340768"/>
            <a:ext cx="40416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 地域支部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u="sng" dirty="0">
              <a:solidFill>
                <a:srgbClr val="0070C0"/>
              </a:solidFill>
              <a:latin typeface="Meiryo UI" panose="020B0604030504040204" pitchFamily="50" charset="-128"/>
              <a:ea typeface="AR丸ゴシック体M" panose="020B0609010101010101" pitchFamily="49" charset="-128"/>
            </a:endParaRPr>
          </a:p>
          <a:p>
            <a:r>
              <a:rPr lang="ja-JP" altLang="en-US" sz="2000" dirty="0">
                <a:solidFill>
                  <a:srgbClr val="0070C0"/>
                </a:solidFill>
                <a:latin typeface="Meiryo UI" panose="020B0604030504040204" pitchFamily="50" charset="-128"/>
                <a:ea typeface="AR丸ゴシック体M" panose="020B0609010101010101" pitchFamily="49" charset="-128"/>
              </a:rPr>
              <a:t>　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関東支部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400" dirty="0">
                <a:latin typeface="Meiryo UI" panose="020B0604030504040204" pitchFamily="50" charset="-128"/>
                <a:ea typeface="AR丸ゴシック体M" panose="020B0609010101010101" pitchFamily="49" charset="-128"/>
              </a:rPr>
              <a:t>     </a:t>
            </a:r>
            <a:r>
              <a:rPr lang="ja-JP" altLang="en-US" sz="1400" dirty="0">
                <a:latin typeface="Meiryo UI" panose="020B0604030504040204" pitchFamily="50" charset="-128"/>
                <a:ea typeface="AR丸ゴシック体M" panose="020B0609010101010101" pitchFamily="49" charset="-128"/>
              </a:rPr>
              <a:t>　　</a:t>
            </a:r>
            <a:r>
              <a:rPr lang="en-US" altLang="ja-JP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日設立</a:t>
            </a:r>
            <a:endParaRPr lang="en-US" altLang="ja-JP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u="sng" dirty="0">
                <a:latin typeface="Meiryo UI" panose="020B0604030504040204" pitchFamily="50" charset="-128"/>
                <a:ea typeface="AR丸ゴシック体M" panose="020B0609010101010101" pitchFamily="49" charset="-128"/>
              </a:rPr>
              <a:t>　</a:t>
            </a:r>
            <a:endParaRPr kumimoji="1" lang="en-US" altLang="ja-JP" sz="2000" u="sng" dirty="0">
              <a:latin typeface="Meiryo UI" panose="020B0604030504040204" pitchFamily="50" charset="-128"/>
              <a:ea typeface="AR丸ゴシック体M" panose="020B0609010101010101" pitchFamily="49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AR丸ゴシック体M" panose="020B0609010101010101" pitchFamily="49" charset="-128"/>
              </a:rPr>
              <a:t>　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関西支部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  設立総会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AR丸ゴシック体M" panose="020B0609010101010101" pitchFamily="49" charset="-128"/>
              </a:rPr>
              <a:t>　　 </a:t>
            </a:r>
            <a:r>
              <a:rPr lang="en-US" altLang="ja-JP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日設立　</a:t>
            </a:r>
            <a:endParaRPr kumimoji="1" lang="ja-JP" altLang="en-US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9605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紅梅匂">
      <a:dk1>
        <a:sysClr val="windowText" lastClr="000000"/>
      </a:dk1>
      <a:lt1>
        <a:sysClr val="window" lastClr="FFFFFF"/>
      </a:lt1>
      <a:dk2>
        <a:srgbClr val="B43731"/>
      </a:dk2>
      <a:lt2>
        <a:srgbClr val="FFFFD2"/>
      </a:lt2>
      <a:accent1>
        <a:srgbClr val="5B8835"/>
      </a:accent1>
      <a:accent2>
        <a:srgbClr val="538BA2"/>
      </a:accent2>
      <a:accent3>
        <a:srgbClr val="876631"/>
      </a:accent3>
      <a:accent4>
        <a:srgbClr val="B49F42"/>
      </a:accent4>
      <a:accent5>
        <a:srgbClr val="CD5C56"/>
      </a:accent5>
      <a:accent6>
        <a:srgbClr val="AB57AF"/>
      </a:accent6>
      <a:hlink>
        <a:srgbClr val="0000FE"/>
      </a:hlink>
      <a:folHlink>
        <a:srgbClr val="81007F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2717</TotalTime>
  <Words>1282</Words>
  <Application>Microsoft Office PowerPoint</Application>
  <PresentationFormat>画面に合わせる (4:3)</PresentationFormat>
  <Paragraphs>212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3" baseType="lpstr">
      <vt:lpstr>AR丸ゴシック体M</vt:lpstr>
      <vt:lpstr>HGP明朝E</vt:lpstr>
      <vt:lpstr>Meiryo UI</vt:lpstr>
      <vt:lpstr>メイリオ</vt:lpstr>
      <vt:lpstr>Arial</vt:lpstr>
      <vt:lpstr>Calibri</vt:lpstr>
      <vt:lpstr>Courier New</vt:lpstr>
      <vt:lpstr>Times New Roman</vt:lpstr>
      <vt:lpstr>Wingdings</vt:lpstr>
      <vt:lpstr>Wingdings 3</vt:lpstr>
      <vt:lpstr>アース</vt:lpstr>
      <vt:lpstr>名古屋市立大学経済学部同窓会 　瑞 山 会</vt:lpstr>
      <vt:lpstr>名古屋市立大学の歴史</vt:lpstr>
      <vt:lpstr>瑞山会（ずいざんかい）とは？</vt:lpstr>
      <vt:lpstr>瑞山会（ずいざんかい）とは？</vt:lpstr>
      <vt:lpstr>瑞山会活動　会員相互の親睦をはかる</vt:lpstr>
      <vt:lpstr>具体的な活動</vt:lpstr>
      <vt:lpstr>  キャリアデザイン特殊講義  2025年度講師陣　 </vt:lpstr>
      <vt:lpstr>活躍する卒業生（瑞山会会員）　一部</vt:lpstr>
      <vt:lpstr>瑞山会支部の同窓会</vt:lpstr>
      <vt:lpstr>瑞山会を共に育てよう</vt:lpstr>
      <vt:lpstr> 瑞山会　2023年4月時点会員数　11,201名</vt:lpstr>
      <vt:lpstr>瑞山会　関連サイト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名古屋市立大学経済学部同窓会　瑞山会</dc:title>
  <dc:creator>kojima</dc:creator>
  <cp:lastModifiedBy>重治 中野</cp:lastModifiedBy>
  <cp:revision>314</cp:revision>
  <cp:lastPrinted>2024-06-18T07:37:45Z</cp:lastPrinted>
  <dcterms:created xsi:type="dcterms:W3CDTF">2012-03-28T02:34:42Z</dcterms:created>
  <dcterms:modified xsi:type="dcterms:W3CDTF">2025-04-02T05:37:10Z</dcterms:modified>
</cp:coreProperties>
</file>